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312" r:id="rId4"/>
    <p:sldId id="259" r:id="rId5"/>
    <p:sldId id="257" r:id="rId6"/>
    <p:sldId id="270" r:id="rId7"/>
    <p:sldId id="271" r:id="rId8"/>
    <p:sldId id="272" r:id="rId9"/>
    <p:sldId id="273" r:id="rId10"/>
    <p:sldId id="274" r:id="rId11"/>
    <p:sldId id="261" r:id="rId12"/>
    <p:sldId id="321" r:id="rId13"/>
    <p:sldId id="276" r:id="rId14"/>
    <p:sldId id="277" r:id="rId15"/>
    <p:sldId id="310" r:id="rId16"/>
    <p:sldId id="280" r:id="rId17"/>
    <p:sldId id="262" r:id="rId18"/>
    <p:sldId id="279" r:id="rId19"/>
    <p:sldId id="314" r:id="rId20"/>
    <p:sldId id="281" r:id="rId21"/>
    <p:sldId id="282" r:id="rId22"/>
    <p:sldId id="288" r:id="rId23"/>
    <p:sldId id="289" r:id="rId24"/>
    <p:sldId id="283" r:id="rId25"/>
    <p:sldId id="290" r:id="rId26"/>
    <p:sldId id="284" r:id="rId27"/>
    <p:sldId id="291" r:id="rId28"/>
    <p:sldId id="292" r:id="rId29"/>
    <p:sldId id="266" r:id="rId30"/>
    <p:sldId id="285" r:id="rId31"/>
    <p:sldId id="317" r:id="rId32"/>
    <p:sldId id="294" r:id="rId33"/>
    <p:sldId id="293" r:id="rId34"/>
    <p:sldId id="295" r:id="rId35"/>
    <p:sldId id="296" r:id="rId36"/>
    <p:sldId id="313" r:id="rId37"/>
    <p:sldId id="287" r:id="rId38"/>
    <p:sldId id="299" r:id="rId39"/>
    <p:sldId id="265" r:id="rId40"/>
    <p:sldId id="298" r:id="rId41"/>
    <p:sldId id="301" r:id="rId42"/>
    <p:sldId id="300" r:id="rId43"/>
    <p:sldId id="303" r:id="rId44"/>
    <p:sldId id="320" r:id="rId45"/>
    <p:sldId id="304" r:id="rId46"/>
    <p:sldId id="268" r:id="rId47"/>
    <p:sldId id="327" r:id="rId48"/>
    <p:sldId id="319" r:id="rId49"/>
    <p:sldId id="269" r:id="rId50"/>
    <p:sldId id="32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Chargeback Rate (%)</c:v>
                </c:pt>
              </c:strCache>
            </c:strRef>
          </c:tx>
          <c:spPr>
            <a:ln w="25400" cap="flat">
              <a:solidFill>
                <a:srgbClr val="1F4E79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9525" cap="flat">
                <a:solidFill>
                  <a:srgbClr val="1F4E79"/>
                </a:solidFill>
                <a:prstDash val="solid"/>
                <a:round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Nov 1</c:v>
                </c:pt>
                <c:pt idx="1">
                  <c:v>Nov 6</c:v>
                </c:pt>
                <c:pt idx="2">
                  <c:v>Nov 11</c:v>
                </c:pt>
                <c:pt idx="3">
                  <c:v>Nov 16</c:v>
                </c:pt>
                <c:pt idx="4">
                  <c:v>Nov 21</c:v>
                </c:pt>
                <c:pt idx="5">
                  <c:v>Nov 26</c:v>
                </c:pt>
                <c:pt idx="6">
                  <c:v>Dec 1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5</c:v>
                </c:pt>
                <c:pt idx="3">
                  <c:v>9</c:v>
                </c:pt>
                <c:pt idx="4">
                  <c:v>12</c:v>
                </c:pt>
                <c:pt idx="5">
                  <c:v>32</c:v>
                </c:pt>
                <c:pt idx="6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0B-4570-9E38-83F85D9E12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-2700000"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35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B554D-0DD9-42C8-8217-7450A3F9BE8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0CE5AD-E7E3-4B44-BD60-2A1A5B21D666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Issuer: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Provides cards, checks funds, absorbs fraud loss.</a:t>
          </a:r>
        </a:p>
      </dgm:t>
    </dgm:pt>
    <dgm:pt modelId="{8A4E8532-DF35-4D2E-8294-6BAF6C01E4ED}" type="parTrans" cxnId="{04652ECB-7279-461E-BD78-1AD98629DB9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732535-46C6-4C8E-BF8F-5BFEB2804C6C}" type="sibTrans" cxnId="{04652ECB-7279-461E-BD78-1AD98629DB9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6677C-5B46-427B-A155-F6FB92064780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Card Network: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Routes and governs rules.</a:t>
          </a:r>
        </a:p>
      </dgm:t>
    </dgm:pt>
    <dgm:pt modelId="{CE7DCA63-B9B1-4ABA-A1AD-AE69F2D10B30}" type="parTrans" cxnId="{172DC000-7C5B-4DC4-A376-69D9456FA3EF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280E8A-A440-4A43-9CD2-04607B90522C}" type="sibTrans" cxnId="{172DC000-7C5B-4DC4-A376-69D9456FA3EF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44369A-B0C8-41F0-B556-D67F4EC06DE4}">
      <dgm:prSet custT="1"/>
      <dgm:spPr/>
      <dgm:t>
        <a:bodyPr/>
        <a:lstStyle/>
        <a:p>
          <a:r>
            <a:rPr lang="en-US" sz="2000" b="1">
              <a:latin typeface="Arial" panose="020B0604020202020204" pitchFamily="34" charset="0"/>
              <a:cs typeface="Arial" panose="020B0604020202020204" pitchFamily="34" charset="0"/>
            </a:rPr>
            <a:t>Acquirer:</a:t>
          </a:r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 Manages merchant onboarding, clearing, settlement.</a:t>
          </a:r>
        </a:p>
      </dgm:t>
    </dgm:pt>
    <dgm:pt modelId="{71A5BC66-935F-4E4F-B790-31651534320C}" type="parTrans" cxnId="{7ABEC1AC-2FF7-499E-86B9-9C78F99CD28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572175-E7C4-43C2-8DDC-ECADFC6A4772}" type="sibTrans" cxnId="{7ABEC1AC-2FF7-499E-86B9-9C78F99CD28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B5805B-D8CF-4FBC-A237-E01B7DFEE86F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Sub-Acquirer: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Aggregates small merchants, handles tech + risk.</a:t>
          </a:r>
        </a:p>
      </dgm:t>
    </dgm:pt>
    <dgm:pt modelId="{484EF2B3-824F-43BE-AF40-6697396727F4}" type="parTrans" cxnId="{FCF3ADFF-C0ED-43BF-B0BD-0947EE82A69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577A9A-F95A-4EC0-B032-FA181B2E0B14}" type="sibTrans" cxnId="{FCF3ADFF-C0ED-43BF-B0BD-0947EE82A69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8E211D-2465-4416-A37D-84FCCF424C76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Gateway: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Routes transaction data; no funds handled.</a:t>
          </a:r>
        </a:p>
      </dgm:t>
    </dgm:pt>
    <dgm:pt modelId="{88000EF1-D2D0-497F-9157-6B1380AC2E4A}" type="parTrans" cxnId="{BA9D47DE-0330-4502-8178-88B1284B20F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22DDF4-9970-408F-8990-1CFA6CCA9A2C}" type="sibTrans" cxnId="{BA9D47DE-0330-4502-8178-88B1284B20F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2B3106-BF2D-44BF-9CCC-771F46325453}">
      <dgm:prSet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Merchant: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Accepts payment.</a:t>
          </a:r>
        </a:p>
      </dgm:t>
    </dgm:pt>
    <dgm:pt modelId="{942E6F56-E00A-4228-B39D-F261F7F4F1EA}" type="parTrans" cxnId="{0CE3E08F-9903-4DE6-89CD-0473317BBE71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13D247-CEE0-4B1D-92B3-2EC24A9733C1}" type="sibTrans" cxnId="{0CE3E08F-9903-4DE6-89CD-0473317BBE71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AA818F-FEDD-471D-9F63-D9E105BC012A}" type="pres">
      <dgm:prSet presAssocID="{9D7B554D-0DD9-42C8-8217-7450A3F9BE86}" presName="vert0" presStyleCnt="0">
        <dgm:presLayoutVars>
          <dgm:dir/>
          <dgm:animOne val="branch"/>
          <dgm:animLvl val="lvl"/>
        </dgm:presLayoutVars>
      </dgm:prSet>
      <dgm:spPr/>
    </dgm:pt>
    <dgm:pt modelId="{ED5E1F96-BB2E-46EF-8CC1-6A99BE4596A9}" type="pres">
      <dgm:prSet presAssocID="{6A0CE5AD-E7E3-4B44-BD60-2A1A5B21D666}" presName="thickLine" presStyleLbl="alignNode1" presStyleIdx="0" presStyleCnt="6"/>
      <dgm:spPr/>
    </dgm:pt>
    <dgm:pt modelId="{85094BC4-88EC-4DD4-9F8A-23FCCE6ED079}" type="pres">
      <dgm:prSet presAssocID="{6A0CE5AD-E7E3-4B44-BD60-2A1A5B21D666}" presName="horz1" presStyleCnt="0"/>
      <dgm:spPr/>
    </dgm:pt>
    <dgm:pt modelId="{E8EE1F20-A448-449E-ADA2-DD9123E37BEA}" type="pres">
      <dgm:prSet presAssocID="{6A0CE5AD-E7E3-4B44-BD60-2A1A5B21D666}" presName="tx1" presStyleLbl="revTx" presStyleIdx="0" presStyleCnt="6"/>
      <dgm:spPr/>
    </dgm:pt>
    <dgm:pt modelId="{3C4B2965-1B0E-43AA-8CCD-4857ED612AFD}" type="pres">
      <dgm:prSet presAssocID="{6A0CE5AD-E7E3-4B44-BD60-2A1A5B21D666}" presName="vert1" presStyleCnt="0"/>
      <dgm:spPr/>
    </dgm:pt>
    <dgm:pt modelId="{5058FF45-A3DC-41B2-9088-0E2251D0B7AA}" type="pres">
      <dgm:prSet presAssocID="{5916677C-5B46-427B-A155-F6FB92064780}" presName="thickLine" presStyleLbl="alignNode1" presStyleIdx="1" presStyleCnt="6"/>
      <dgm:spPr/>
    </dgm:pt>
    <dgm:pt modelId="{CA54C546-5C62-43EA-8495-397A44BA2327}" type="pres">
      <dgm:prSet presAssocID="{5916677C-5B46-427B-A155-F6FB92064780}" presName="horz1" presStyleCnt="0"/>
      <dgm:spPr/>
    </dgm:pt>
    <dgm:pt modelId="{A74A2E47-EB8D-4FAD-91B5-5749C8BC28AE}" type="pres">
      <dgm:prSet presAssocID="{5916677C-5B46-427B-A155-F6FB92064780}" presName="tx1" presStyleLbl="revTx" presStyleIdx="1" presStyleCnt="6"/>
      <dgm:spPr/>
    </dgm:pt>
    <dgm:pt modelId="{E9BF2E56-DBE9-449C-9072-6E8E64CCDF39}" type="pres">
      <dgm:prSet presAssocID="{5916677C-5B46-427B-A155-F6FB92064780}" presName="vert1" presStyleCnt="0"/>
      <dgm:spPr/>
    </dgm:pt>
    <dgm:pt modelId="{EE61A423-44F3-452E-9B2B-0989D5DAF2EB}" type="pres">
      <dgm:prSet presAssocID="{6F44369A-B0C8-41F0-B556-D67F4EC06DE4}" presName="thickLine" presStyleLbl="alignNode1" presStyleIdx="2" presStyleCnt="6"/>
      <dgm:spPr/>
    </dgm:pt>
    <dgm:pt modelId="{B9D9E303-4D88-4996-99FD-5952B66CAC85}" type="pres">
      <dgm:prSet presAssocID="{6F44369A-B0C8-41F0-B556-D67F4EC06DE4}" presName="horz1" presStyleCnt="0"/>
      <dgm:spPr/>
    </dgm:pt>
    <dgm:pt modelId="{1060E10B-090C-4FDD-AD18-5483E5E22B4A}" type="pres">
      <dgm:prSet presAssocID="{6F44369A-B0C8-41F0-B556-D67F4EC06DE4}" presName="tx1" presStyleLbl="revTx" presStyleIdx="2" presStyleCnt="6"/>
      <dgm:spPr/>
    </dgm:pt>
    <dgm:pt modelId="{C52F092E-04BE-4D58-A1A2-DB32C8C446A8}" type="pres">
      <dgm:prSet presAssocID="{6F44369A-B0C8-41F0-B556-D67F4EC06DE4}" presName="vert1" presStyleCnt="0"/>
      <dgm:spPr/>
    </dgm:pt>
    <dgm:pt modelId="{FAD3E60A-2163-4987-8601-4084A5E9B47B}" type="pres">
      <dgm:prSet presAssocID="{C9B5805B-D8CF-4FBC-A237-E01B7DFEE86F}" presName="thickLine" presStyleLbl="alignNode1" presStyleIdx="3" presStyleCnt="6"/>
      <dgm:spPr/>
    </dgm:pt>
    <dgm:pt modelId="{46F89ACA-2B81-4CB8-A857-CB624E673662}" type="pres">
      <dgm:prSet presAssocID="{C9B5805B-D8CF-4FBC-A237-E01B7DFEE86F}" presName="horz1" presStyleCnt="0"/>
      <dgm:spPr/>
    </dgm:pt>
    <dgm:pt modelId="{94676759-4B67-4419-8670-28FA07F1FA17}" type="pres">
      <dgm:prSet presAssocID="{C9B5805B-D8CF-4FBC-A237-E01B7DFEE86F}" presName="tx1" presStyleLbl="revTx" presStyleIdx="3" presStyleCnt="6"/>
      <dgm:spPr/>
    </dgm:pt>
    <dgm:pt modelId="{B7CD362B-A4DB-4FF4-90F0-83B6AE00DB42}" type="pres">
      <dgm:prSet presAssocID="{C9B5805B-D8CF-4FBC-A237-E01B7DFEE86F}" presName="vert1" presStyleCnt="0"/>
      <dgm:spPr/>
    </dgm:pt>
    <dgm:pt modelId="{315504D5-BEF3-4BE8-AF9B-1A661C73074C}" type="pres">
      <dgm:prSet presAssocID="{E68E211D-2465-4416-A37D-84FCCF424C76}" presName="thickLine" presStyleLbl="alignNode1" presStyleIdx="4" presStyleCnt="6"/>
      <dgm:spPr/>
    </dgm:pt>
    <dgm:pt modelId="{7117CF24-A3C6-4108-A2C9-60A748FA4256}" type="pres">
      <dgm:prSet presAssocID="{E68E211D-2465-4416-A37D-84FCCF424C76}" presName="horz1" presStyleCnt="0"/>
      <dgm:spPr/>
    </dgm:pt>
    <dgm:pt modelId="{B73779D8-140B-4603-9C29-9F774B9FB339}" type="pres">
      <dgm:prSet presAssocID="{E68E211D-2465-4416-A37D-84FCCF424C76}" presName="tx1" presStyleLbl="revTx" presStyleIdx="4" presStyleCnt="6"/>
      <dgm:spPr/>
    </dgm:pt>
    <dgm:pt modelId="{1669A793-12E6-4731-B815-75456084DDF6}" type="pres">
      <dgm:prSet presAssocID="{E68E211D-2465-4416-A37D-84FCCF424C76}" presName="vert1" presStyleCnt="0"/>
      <dgm:spPr/>
    </dgm:pt>
    <dgm:pt modelId="{2BF60772-9093-461E-B637-8CA2ABA8AB17}" type="pres">
      <dgm:prSet presAssocID="{052B3106-BF2D-44BF-9CCC-771F46325453}" presName="thickLine" presStyleLbl="alignNode1" presStyleIdx="5" presStyleCnt="6"/>
      <dgm:spPr/>
    </dgm:pt>
    <dgm:pt modelId="{313B5E8D-C963-4E3D-8E94-A0A456AE3504}" type="pres">
      <dgm:prSet presAssocID="{052B3106-BF2D-44BF-9CCC-771F46325453}" presName="horz1" presStyleCnt="0"/>
      <dgm:spPr/>
    </dgm:pt>
    <dgm:pt modelId="{4143D131-8A4E-468F-A81B-735AD3883A01}" type="pres">
      <dgm:prSet presAssocID="{052B3106-BF2D-44BF-9CCC-771F46325453}" presName="tx1" presStyleLbl="revTx" presStyleIdx="5" presStyleCnt="6"/>
      <dgm:spPr/>
    </dgm:pt>
    <dgm:pt modelId="{8F03444F-290F-4681-AA23-53D71465D0D0}" type="pres">
      <dgm:prSet presAssocID="{052B3106-BF2D-44BF-9CCC-771F46325453}" presName="vert1" presStyleCnt="0"/>
      <dgm:spPr/>
    </dgm:pt>
  </dgm:ptLst>
  <dgm:cxnLst>
    <dgm:cxn modelId="{172DC000-7C5B-4DC4-A376-69D9456FA3EF}" srcId="{9D7B554D-0DD9-42C8-8217-7450A3F9BE86}" destId="{5916677C-5B46-427B-A155-F6FB92064780}" srcOrd="1" destOrd="0" parTransId="{CE7DCA63-B9B1-4ABA-A1AD-AE69F2D10B30}" sibTransId="{56280E8A-A440-4A43-9CD2-04607B90522C}"/>
    <dgm:cxn modelId="{6F91C737-C839-473A-B5F2-C3E163C3CD18}" type="presOf" srcId="{5916677C-5B46-427B-A155-F6FB92064780}" destId="{A74A2E47-EB8D-4FAD-91B5-5749C8BC28AE}" srcOrd="0" destOrd="0" presId="urn:microsoft.com/office/officeart/2008/layout/LinedList"/>
    <dgm:cxn modelId="{9DF89375-4F5E-4BF1-A0E2-A96366DE75BF}" type="presOf" srcId="{6F44369A-B0C8-41F0-B556-D67F4EC06DE4}" destId="{1060E10B-090C-4FDD-AD18-5483E5E22B4A}" srcOrd="0" destOrd="0" presId="urn:microsoft.com/office/officeart/2008/layout/LinedList"/>
    <dgm:cxn modelId="{0CE3E08F-9903-4DE6-89CD-0473317BBE71}" srcId="{9D7B554D-0DD9-42C8-8217-7450A3F9BE86}" destId="{052B3106-BF2D-44BF-9CCC-771F46325453}" srcOrd="5" destOrd="0" parTransId="{942E6F56-E00A-4228-B39D-F261F7F4F1EA}" sibTransId="{C413D247-CEE0-4B1D-92B3-2EC24A9733C1}"/>
    <dgm:cxn modelId="{7ABEC1AC-2FF7-499E-86B9-9C78F99CD28D}" srcId="{9D7B554D-0DD9-42C8-8217-7450A3F9BE86}" destId="{6F44369A-B0C8-41F0-B556-D67F4EC06DE4}" srcOrd="2" destOrd="0" parTransId="{71A5BC66-935F-4E4F-B790-31651534320C}" sibTransId="{99572175-E7C4-43C2-8DDC-ECADFC6A4772}"/>
    <dgm:cxn modelId="{4E9A1CCB-FA71-4ACA-9F16-AC5E169F59B1}" type="presOf" srcId="{9D7B554D-0DD9-42C8-8217-7450A3F9BE86}" destId="{54AA818F-FEDD-471D-9F63-D9E105BC012A}" srcOrd="0" destOrd="0" presId="urn:microsoft.com/office/officeart/2008/layout/LinedList"/>
    <dgm:cxn modelId="{04652ECB-7279-461E-BD78-1AD98629DB9B}" srcId="{9D7B554D-0DD9-42C8-8217-7450A3F9BE86}" destId="{6A0CE5AD-E7E3-4B44-BD60-2A1A5B21D666}" srcOrd="0" destOrd="0" parTransId="{8A4E8532-DF35-4D2E-8294-6BAF6C01E4ED}" sibTransId="{08732535-46C6-4C8E-BF8F-5BFEB2804C6C}"/>
    <dgm:cxn modelId="{42920DCE-AE7A-4BBB-BBD1-42984B60FA6D}" type="presOf" srcId="{052B3106-BF2D-44BF-9CCC-771F46325453}" destId="{4143D131-8A4E-468F-A81B-735AD3883A01}" srcOrd="0" destOrd="0" presId="urn:microsoft.com/office/officeart/2008/layout/LinedList"/>
    <dgm:cxn modelId="{BA9D47DE-0330-4502-8178-88B1284B20F6}" srcId="{9D7B554D-0DD9-42C8-8217-7450A3F9BE86}" destId="{E68E211D-2465-4416-A37D-84FCCF424C76}" srcOrd="4" destOrd="0" parTransId="{88000EF1-D2D0-497F-9157-6B1380AC2E4A}" sibTransId="{4822DDF4-9970-408F-8990-1CFA6CCA9A2C}"/>
    <dgm:cxn modelId="{E97180DF-DEAF-4801-9C9C-DE6033603FA4}" type="presOf" srcId="{C9B5805B-D8CF-4FBC-A237-E01B7DFEE86F}" destId="{94676759-4B67-4419-8670-28FA07F1FA17}" srcOrd="0" destOrd="0" presId="urn:microsoft.com/office/officeart/2008/layout/LinedList"/>
    <dgm:cxn modelId="{AD429AE5-0DF7-40F7-918A-AAA101B6C4BD}" type="presOf" srcId="{E68E211D-2465-4416-A37D-84FCCF424C76}" destId="{B73779D8-140B-4603-9C29-9F774B9FB339}" srcOrd="0" destOrd="0" presId="urn:microsoft.com/office/officeart/2008/layout/LinedList"/>
    <dgm:cxn modelId="{39EE10EC-947F-4EEC-A41A-A0F2D0F0B4D9}" type="presOf" srcId="{6A0CE5AD-E7E3-4B44-BD60-2A1A5B21D666}" destId="{E8EE1F20-A448-449E-ADA2-DD9123E37BEA}" srcOrd="0" destOrd="0" presId="urn:microsoft.com/office/officeart/2008/layout/LinedList"/>
    <dgm:cxn modelId="{FCF3ADFF-C0ED-43BF-B0BD-0947EE82A69B}" srcId="{9D7B554D-0DD9-42C8-8217-7450A3F9BE86}" destId="{C9B5805B-D8CF-4FBC-A237-E01B7DFEE86F}" srcOrd="3" destOrd="0" parTransId="{484EF2B3-824F-43BE-AF40-6697396727F4}" sibTransId="{1A577A9A-F95A-4EC0-B032-FA181B2E0B14}"/>
    <dgm:cxn modelId="{FE75245E-D3B3-4163-8B85-04DD70B4C1AD}" type="presParOf" srcId="{54AA818F-FEDD-471D-9F63-D9E105BC012A}" destId="{ED5E1F96-BB2E-46EF-8CC1-6A99BE4596A9}" srcOrd="0" destOrd="0" presId="urn:microsoft.com/office/officeart/2008/layout/LinedList"/>
    <dgm:cxn modelId="{146DE31F-5AF1-49E7-BE34-C69A0F8CFFB2}" type="presParOf" srcId="{54AA818F-FEDD-471D-9F63-D9E105BC012A}" destId="{85094BC4-88EC-4DD4-9F8A-23FCCE6ED079}" srcOrd="1" destOrd="0" presId="urn:microsoft.com/office/officeart/2008/layout/LinedList"/>
    <dgm:cxn modelId="{CCCF8827-EE55-48BE-9F65-DB4A000F6543}" type="presParOf" srcId="{85094BC4-88EC-4DD4-9F8A-23FCCE6ED079}" destId="{E8EE1F20-A448-449E-ADA2-DD9123E37BEA}" srcOrd="0" destOrd="0" presId="urn:microsoft.com/office/officeart/2008/layout/LinedList"/>
    <dgm:cxn modelId="{BE975879-2736-4632-BD1A-5720E3A92D90}" type="presParOf" srcId="{85094BC4-88EC-4DD4-9F8A-23FCCE6ED079}" destId="{3C4B2965-1B0E-43AA-8CCD-4857ED612AFD}" srcOrd="1" destOrd="0" presId="urn:microsoft.com/office/officeart/2008/layout/LinedList"/>
    <dgm:cxn modelId="{C52BEAF4-9498-40BC-A99B-B01F32D58618}" type="presParOf" srcId="{54AA818F-FEDD-471D-9F63-D9E105BC012A}" destId="{5058FF45-A3DC-41B2-9088-0E2251D0B7AA}" srcOrd="2" destOrd="0" presId="urn:microsoft.com/office/officeart/2008/layout/LinedList"/>
    <dgm:cxn modelId="{7FA0E4BD-E431-4495-B78A-1847693FFA88}" type="presParOf" srcId="{54AA818F-FEDD-471D-9F63-D9E105BC012A}" destId="{CA54C546-5C62-43EA-8495-397A44BA2327}" srcOrd="3" destOrd="0" presId="urn:microsoft.com/office/officeart/2008/layout/LinedList"/>
    <dgm:cxn modelId="{2D65E8C3-D395-4C4B-BFA2-276EC4E8D01C}" type="presParOf" srcId="{CA54C546-5C62-43EA-8495-397A44BA2327}" destId="{A74A2E47-EB8D-4FAD-91B5-5749C8BC28AE}" srcOrd="0" destOrd="0" presId="urn:microsoft.com/office/officeart/2008/layout/LinedList"/>
    <dgm:cxn modelId="{540C4409-F5ED-444D-98D6-67FB9F00756F}" type="presParOf" srcId="{CA54C546-5C62-43EA-8495-397A44BA2327}" destId="{E9BF2E56-DBE9-449C-9072-6E8E64CCDF39}" srcOrd="1" destOrd="0" presId="urn:microsoft.com/office/officeart/2008/layout/LinedList"/>
    <dgm:cxn modelId="{DDF79B10-FE70-4C14-951A-1605270E30AC}" type="presParOf" srcId="{54AA818F-FEDD-471D-9F63-D9E105BC012A}" destId="{EE61A423-44F3-452E-9B2B-0989D5DAF2EB}" srcOrd="4" destOrd="0" presId="urn:microsoft.com/office/officeart/2008/layout/LinedList"/>
    <dgm:cxn modelId="{A4940DB7-85A4-4244-B7FC-AFE4A0DB7EB5}" type="presParOf" srcId="{54AA818F-FEDD-471D-9F63-D9E105BC012A}" destId="{B9D9E303-4D88-4996-99FD-5952B66CAC85}" srcOrd="5" destOrd="0" presId="urn:microsoft.com/office/officeart/2008/layout/LinedList"/>
    <dgm:cxn modelId="{F03C7E1A-3DAB-4B2A-8110-F39908958C19}" type="presParOf" srcId="{B9D9E303-4D88-4996-99FD-5952B66CAC85}" destId="{1060E10B-090C-4FDD-AD18-5483E5E22B4A}" srcOrd="0" destOrd="0" presId="urn:microsoft.com/office/officeart/2008/layout/LinedList"/>
    <dgm:cxn modelId="{2E6E223B-AA37-4385-9A54-5F598798AEEB}" type="presParOf" srcId="{B9D9E303-4D88-4996-99FD-5952B66CAC85}" destId="{C52F092E-04BE-4D58-A1A2-DB32C8C446A8}" srcOrd="1" destOrd="0" presId="urn:microsoft.com/office/officeart/2008/layout/LinedList"/>
    <dgm:cxn modelId="{CD133E24-56D8-4D3E-BC72-2EDA6BDBC2D3}" type="presParOf" srcId="{54AA818F-FEDD-471D-9F63-D9E105BC012A}" destId="{FAD3E60A-2163-4987-8601-4084A5E9B47B}" srcOrd="6" destOrd="0" presId="urn:microsoft.com/office/officeart/2008/layout/LinedList"/>
    <dgm:cxn modelId="{35DE5A28-CD1E-4D97-B977-8889B99F6D9F}" type="presParOf" srcId="{54AA818F-FEDD-471D-9F63-D9E105BC012A}" destId="{46F89ACA-2B81-4CB8-A857-CB624E673662}" srcOrd="7" destOrd="0" presId="urn:microsoft.com/office/officeart/2008/layout/LinedList"/>
    <dgm:cxn modelId="{B15E7BD6-54DB-4A99-9CD7-DBF43C9105AB}" type="presParOf" srcId="{46F89ACA-2B81-4CB8-A857-CB624E673662}" destId="{94676759-4B67-4419-8670-28FA07F1FA17}" srcOrd="0" destOrd="0" presId="urn:microsoft.com/office/officeart/2008/layout/LinedList"/>
    <dgm:cxn modelId="{3DEBC16D-2A83-45FA-9113-FF9D9B5CE7C3}" type="presParOf" srcId="{46F89ACA-2B81-4CB8-A857-CB624E673662}" destId="{B7CD362B-A4DB-4FF4-90F0-83B6AE00DB42}" srcOrd="1" destOrd="0" presId="urn:microsoft.com/office/officeart/2008/layout/LinedList"/>
    <dgm:cxn modelId="{5E0E391C-C291-46BA-BDE3-F54AED131169}" type="presParOf" srcId="{54AA818F-FEDD-471D-9F63-D9E105BC012A}" destId="{315504D5-BEF3-4BE8-AF9B-1A661C73074C}" srcOrd="8" destOrd="0" presId="urn:microsoft.com/office/officeart/2008/layout/LinedList"/>
    <dgm:cxn modelId="{D0FB88E7-D79B-4618-BDE3-5B59A0F59718}" type="presParOf" srcId="{54AA818F-FEDD-471D-9F63-D9E105BC012A}" destId="{7117CF24-A3C6-4108-A2C9-60A748FA4256}" srcOrd="9" destOrd="0" presId="urn:microsoft.com/office/officeart/2008/layout/LinedList"/>
    <dgm:cxn modelId="{FBCB7581-3689-4099-AFF3-5E62A562D9C5}" type="presParOf" srcId="{7117CF24-A3C6-4108-A2C9-60A748FA4256}" destId="{B73779D8-140B-4603-9C29-9F774B9FB339}" srcOrd="0" destOrd="0" presId="urn:microsoft.com/office/officeart/2008/layout/LinedList"/>
    <dgm:cxn modelId="{0EB798EC-63D2-4856-A681-9768CF30C10C}" type="presParOf" srcId="{7117CF24-A3C6-4108-A2C9-60A748FA4256}" destId="{1669A793-12E6-4731-B815-75456084DDF6}" srcOrd="1" destOrd="0" presId="urn:microsoft.com/office/officeart/2008/layout/LinedList"/>
    <dgm:cxn modelId="{389DF23C-D3D9-4C16-AAB9-746859970B19}" type="presParOf" srcId="{54AA818F-FEDD-471D-9F63-D9E105BC012A}" destId="{2BF60772-9093-461E-B637-8CA2ABA8AB17}" srcOrd="10" destOrd="0" presId="urn:microsoft.com/office/officeart/2008/layout/LinedList"/>
    <dgm:cxn modelId="{D0FD0FA9-F1C6-42C1-8369-9CE187DE136C}" type="presParOf" srcId="{54AA818F-FEDD-471D-9F63-D9E105BC012A}" destId="{313B5E8D-C963-4E3D-8E94-A0A456AE3504}" srcOrd="11" destOrd="0" presId="urn:microsoft.com/office/officeart/2008/layout/LinedList"/>
    <dgm:cxn modelId="{7ECAA72C-61E7-431F-89ED-69307638BFA7}" type="presParOf" srcId="{313B5E8D-C963-4E3D-8E94-A0A456AE3504}" destId="{4143D131-8A4E-468F-A81B-735AD3883A01}" srcOrd="0" destOrd="0" presId="urn:microsoft.com/office/officeart/2008/layout/LinedList"/>
    <dgm:cxn modelId="{14288927-B8DE-4555-B461-C40B2D75925F}" type="presParOf" srcId="{313B5E8D-C963-4E3D-8E94-A0A456AE3504}" destId="{8F03444F-290F-4681-AA23-53D71465D0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E7829C-CD34-49FF-A85F-0DB3335E4E1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5135E-54E4-404C-A725-6CF2441F0C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Direct Acquiring: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Merchant → Acquirer → Network → Issuer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(Large merchants; direct relationship).</a:t>
          </a:r>
        </a:p>
      </dgm:t>
    </dgm:pt>
    <dgm:pt modelId="{13EBE6DA-9C50-4651-9284-45A857E13D61}" type="parTrans" cxnId="{778D83CA-D3F2-4D55-BEB0-5285196B67F8}">
      <dgm:prSet/>
      <dgm:spPr/>
      <dgm:t>
        <a:bodyPr/>
        <a:lstStyle/>
        <a:p>
          <a:endParaRPr lang="en-US"/>
        </a:p>
      </dgm:t>
    </dgm:pt>
    <dgm:pt modelId="{09D2FF0B-C4D2-4F5D-B3B8-5E4DCA608339}" type="sibTrans" cxnId="{778D83CA-D3F2-4D55-BEB0-5285196B67F8}">
      <dgm:prSet/>
      <dgm:spPr/>
      <dgm:t>
        <a:bodyPr/>
        <a:lstStyle/>
        <a:p>
          <a:endParaRPr lang="en-US"/>
        </a:p>
      </dgm:t>
    </dgm:pt>
    <dgm:pt modelId="{3FC49376-3E3F-41A1-9E57-E986AC5CBA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Sub-Acquiring: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Merchant → Sub-Acquirer → Acquirer → Network → Issuer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(Aggregated merchants; sub-acquirer absorbs fraud risk).</a:t>
          </a:r>
        </a:p>
      </dgm:t>
    </dgm:pt>
    <dgm:pt modelId="{CA535E7F-1C4C-446D-AB8F-3510C969993C}" type="parTrans" cxnId="{B08C961A-DA99-48B7-906F-FE735861DAB0}">
      <dgm:prSet/>
      <dgm:spPr/>
      <dgm:t>
        <a:bodyPr/>
        <a:lstStyle/>
        <a:p>
          <a:endParaRPr lang="en-US"/>
        </a:p>
      </dgm:t>
    </dgm:pt>
    <dgm:pt modelId="{001BDFC3-1585-4655-ACAF-A436AC8C916B}" type="sibTrans" cxnId="{B08C961A-DA99-48B7-906F-FE735861DAB0}">
      <dgm:prSet/>
      <dgm:spPr/>
      <dgm:t>
        <a:bodyPr/>
        <a:lstStyle/>
        <a:p>
          <a:endParaRPr lang="en-US"/>
        </a:p>
      </dgm:t>
    </dgm:pt>
    <dgm:pt modelId="{190F9053-DF46-4E33-AC1F-9FA74F8419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Gateway Model: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Merchant → Gateway → Acquirer → Network → Issuer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(Gateway only routes data).</a:t>
          </a:r>
        </a:p>
      </dgm:t>
    </dgm:pt>
    <dgm:pt modelId="{AB3B922D-02C1-4D54-BE43-06FDD1DAD7D4}" type="parTrans" cxnId="{44B6A905-6873-40B2-AB43-14948DCE8B9A}">
      <dgm:prSet/>
      <dgm:spPr/>
      <dgm:t>
        <a:bodyPr/>
        <a:lstStyle/>
        <a:p>
          <a:endParaRPr lang="en-US"/>
        </a:p>
      </dgm:t>
    </dgm:pt>
    <dgm:pt modelId="{3DF84E41-063B-40E8-98C9-CDB13E562429}" type="sibTrans" cxnId="{44B6A905-6873-40B2-AB43-14948DCE8B9A}">
      <dgm:prSet/>
      <dgm:spPr/>
      <dgm:t>
        <a:bodyPr/>
        <a:lstStyle/>
        <a:p>
          <a:endParaRPr lang="en-US"/>
        </a:p>
      </dgm:t>
    </dgm:pt>
    <dgm:pt modelId="{518C4605-B9FE-4FB6-8322-1D2A03AA548E}" type="pres">
      <dgm:prSet presAssocID="{84E7829C-CD34-49FF-A85F-0DB3335E4E14}" presName="root" presStyleCnt="0">
        <dgm:presLayoutVars>
          <dgm:dir/>
          <dgm:resizeHandles val="exact"/>
        </dgm:presLayoutVars>
      </dgm:prSet>
      <dgm:spPr/>
    </dgm:pt>
    <dgm:pt modelId="{86CE8A8F-8F05-4E49-8EB8-4D2592C46475}" type="pres">
      <dgm:prSet presAssocID="{0205135E-54E4-404C-A725-6CF2441F0C20}" presName="compNode" presStyleCnt="0"/>
      <dgm:spPr/>
    </dgm:pt>
    <dgm:pt modelId="{135279A1-FCF8-4F16-BB06-218D69B47512}" type="pres">
      <dgm:prSet presAssocID="{0205135E-54E4-404C-A725-6CF2441F0C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64BBA9EA-BDC3-491F-8285-123B00CE907C}" type="pres">
      <dgm:prSet presAssocID="{0205135E-54E4-404C-A725-6CF2441F0C20}" presName="spaceRect" presStyleCnt="0"/>
      <dgm:spPr/>
    </dgm:pt>
    <dgm:pt modelId="{32328E09-0B23-4761-80B6-90C368552CF4}" type="pres">
      <dgm:prSet presAssocID="{0205135E-54E4-404C-A725-6CF2441F0C20}" presName="textRect" presStyleLbl="revTx" presStyleIdx="0" presStyleCnt="3">
        <dgm:presLayoutVars>
          <dgm:chMax val="1"/>
          <dgm:chPref val="1"/>
        </dgm:presLayoutVars>
      </dgm:prSet>
      <dgm:spPr/>
    </dgm:pt>
    <dgm:pt modelId="{D56B154E-68D6-401C-9A55-DE87E8C9CBAB}" type="pres">
      <dgm:prSet presAssocID="{09D2FF0B-C4D2-4F5D-B3B8-5E4DCA608339}" presName="sibTrans" presStyleCnt="0"/>
      <dgm:spPr/>
    </dgm:pt>
    <dgm:pt modelId="{1D9CE94E-F5C9-4406-AF22-D28C5A5F1E68}" type="pres">
      <dgm:prSet presAssocID="{3FC49376-3E3F-41A1-9E57-E986AC5CBADF}" presName="compNode" presStyleCnt="0"/>
      <dgm:spPr/>
    </dgm:pt>
    <dgm:pt modelId="{9CB0912D-7F32-4776-965F-BFEDFE13F39B}" type="pres">
      <dgm:prSet presAssocID="{3FC49376-3E3F-41A1-9E57-E986AC5CB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Banking with solid fill"/>
        </a:ext>
      </dgm:extLst>
    </dgm:pt>
    <dgm:pt modelId="{C934114E-37B1-427A-9B5E-3D733A2D0868}" type="pres">
      <dgm:prSet presAssocID="{3FC49376-3E3F-41A1-9E57-E986AC5CBADF}" presName="spaceRect" presStyleCnt="0"/>
      <dgm:spPr/>
    </dgm:pt>
    <dgm:pt modelId="{192BCDAA-85C7-44BE-8169-E4354E7B71CD}" type="pres">
      <dgm:prSet presAssocID="{3FC49376-3E3F-41A1-9E57-E986AC5CBADF}" presName="textRect" presStyleLbl="revTx" presStyleIdx="1" presStyleCnt="3">
        <dgm:presLayoutVars>
          <dgm:chMax val="1"/>
          <dgm:chPref val="1"/>
        </dgm:presLayoutVars>
      </dgm:prSet>
      <dgm:spPr/>
    </dgm:pt>
    <dgm:pt modelId="{4FD8255B-3141-472E-A11F-391E0B0658E4}" type="pres">
      <dgm:prSet presAssocID="{001BDFC3-1585-4655-ACAF-A436AC8C916B}" presName="sibTrans" presStyleCnt="0"/>
      <dgm:spPr/>
    </dgm:pt>
    <dgm:pt modelId="{1E582481-D7A7-48FF-8F44-33649351BD1C}" type="pres">
      <dgm:prSet presAssocID="{190F9053-DF46-4E33-AC1F-9FA74F841958}" presName="compNode" presStyleCnt="0"/>
      <dgm:spPr/>
    </dgm:pt>
    <dgm:pt modelId="{F311D37D-8BB9-4E48-885D-70BF3BFB5552}" type="pres">
      <dgm:prSet presAssocID="{190F9053-DF46-4E33-AC1F-9FA74F8419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27867BB-B3F6-41A7-A9FC-C7AC0FD37AC4}" type="pres">
      <dgm:prSet presAssocID="{190F9053-DF46-4E33-AC1F-9FA74F841958}" presName="spaceRect" presStyleCnt="0"/>
      <dgm:spPr/>
    </dgm:pt>
    <dgm:pt modelId="{FC701D30-66B4-4FDB-AE27-E764D34C1882}" type="pres">
      <dgm:prSet presAssocID="{190F9053-DF46-4E33-AC1F-9FA74F84195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4B6A905-6873-40B2-AB43-14948DCE8B9A}" srcId="{84E7829C-CD34-49FF-A85F-0DB3335E4E14}" destId="{190F9053-DF46-4E33-AC1F-9FA74F841958}" srcOrd="2" destOrd="0" parTransId="{AB3B922D-02C1-4D54-BE43-06FDD1DAD7D4}" sibTransId="{3DF84E41-063B-40E8-98C9-CDB13E562429}"/>
    <dgm:cxn modelId="{B08C961A-DA99-48B7-906F-FE735861DAB0}" srcId="{84E7829C-CD34-49FF-A85F-0DB3335E4E14}" destId="{3FC49376-3E3F-41A1-9E57-E986AC5CBADF}" srcOrd="1" destOrd="0" parTransId="{CA535E7F-1C4C-446D-AB8F-3510C969993C}" sibTransId="{001BDFC3-1585-4655-ACAF-A436AC8C916B}"/>
    <dgm:cxn modelId="{6A595F24-E180-4399-B561-62396941FEC0}" type="presOf" srcId="{190F9053-DF46-4E33-AC1F-9FA74F841958}" destId="{FC701D30-66B4-4FDB-AE27-E764D34C1882}" srcOrd="0" destOrd="0" presId="urn:microsoft.com/office/officeart/2018/2/layout/IconLabelList"/>
    <dgm:cxn modelId="{DB2F9F28-AF19-4033-8CE4-D5F525B6E018}" type="presOf" srcId="{84E7829C-CD34-49FF-A85F-0DB3335E4E14}" destId="{518C4605-B9FE-4FB6-8322-1D2A03AA548E}" srcOrd="0" destOrd="0" presId="urn:microsoft.com/office/officeart/2018/2/layout/IconLabelList"/>
    <dgm:cxn modelId="{D06C569A-F4FA-4F37-8047-593078A5E9DD}" type="presOf" srcId="{3FC49376-3E3F-41A1-9E57-E986AC5CBADF}" destId="{192BCDAA-85C7-44BE-8169-E4354E7B71CD}" srcOrd="0" destOrd="0" presId="urn:microsoft.com/office/officeart/2018/2/layout/IconLabelList"/>
    <dgm:cxn modelId="{778D83CA-D3F2-4D55-BEB0-5285196B67F8}" srcId="{84E7829C-CD34-49FF-A85F-0DB3335E4E14}" destId="{0205135E-54E4-404C-A725-6CF2441F0C20}" srcOrd="0" destOrd="0" parTransId="{13EBE6DA-9C50-4651-9284-45A857E13D61}" sibTransId="{09D2FF0B-C4D2-4F5D-B3B8-5E4DCA608339}"/>
    <dgm:cxn modelId="{A0362CE4-F9B6-4F9D-B56A-5D82A383D34D}" type="presOf" srcId="{0205135E-54E4-404C-A725-6CF2441F0C20}" destId="{32328E09-0B23-4761-80B6-90C368552CF4}" srcOrd="0" destOrd="0" presId="urn:microsoft.com/office/officeart/2018/2/layout/IconLabelList"/>
    <dgm:cxn modelId="{AF0251DA-0638-4FEB-83EF-06363FEF660C}" type="presParOf" srcId="{518C4605-B9FE-4FB6-8322-1D2A03AA548E}" destId="{86CE8A8F-8F05-4E49-8EB8-4D2592C46475}" srcOrd="0" destOrd="0" presId="urn:microsoft.com/office/officeart/2018/2/layout/IconLabelList"/>
    <dgm:cxn modelId="{83B9233E-2E61-4DFC-8F9A-88D419A657C7}" type="presParOf" srcId="{86CE8A8F-8F05-4E49-8EB8-4D2592C46475}" destId="{135279A1-FCF8-4F16-BB06-218D69B47512}" srcOrd="0" destOrd="0" presId="urn:microsoft.com/office/officeart/2018/2/layout/IconLabelList"/>
    <dgm:cxn modelId="{901CB945-D196-4869-9834-CC62234C46FF}" type="presParOf" srcId="{86CE8A8F-8F05-4E49-8EB8-4D2592C46475}" destId="{64BBA9EA-BDC3-491F-8285-123B00CE907C}" srcOrd="1" destOrd="0" presId="urn:microsoft.com/office/officeart/2018/2/layout/IconLabelList"/>
    <dgm:cxn modelId="{DCE163F5-14F1-495E-A9AC-E6B261D54446}" type="presParOf" srcId="{86CE8A8F-8F05-4E49-8EB8-4D2592C46475}" destId="{32328E09-0B23-4761-80B6-90C368552CF4}" srcOrd="2" destOrd="0" presId="urn:microsoft.com/office/officeart/2018/2/layout/IconLabelList"/>
    <dgm:cxn modelId="{29E965AA-FE5A-45C8-B41A-38EC1A9126DA}" type="presParOf" srcId="{518C4605-B9FE-4FB6-8322-1D2A03AA548E}" destId="{D56B154E-68D6-401C-9A55-DE87E8C9CBAB}" srcOrd="1" destOrd="0" presId="urn:microsoft.com/office/officeart/2018/2/layout/IconLabelList"/>
    <dgm:cxn modelId="{4664D0C8-B5D3-49A2-8312-0EAFED7BAE28}" type="presParOf" srcId="{518C4605-B9FE-4FB6-8322-1D2A03AA548E}" destId="{1D9CE94E-F5C9-4406-AF22-D28C5A5F1E68}" srcOrd="2" destOrd="0" presId="urn:microsoft.com/office/officeart/2018/2/layout/IconLabelList"/>
    <dgm:cxn modelId="{ECC9C8C5-9D87-4D9A-AD93-2F68A5309CAB}" type="presParOf" srcId="{1D9CE94E-F5C9-4406-AF22-D28C5A5F1E68}" destId="{9CB0912D-7F32-4776-965F-BFEDFE13F39B}" srcOrd="0" destOrd="0" presId="urn:microsoft.com/office/officeart/2018/2/layout/IconLabelList"/>
    <dgm:cxn modelId="{75D970C2-2D6F-4083-8035-C2EE26CCE171}" type="presParOf" srcId="{1D9CE94E-F5C9-4406-AF22-D28C5A5F1E68}" destId="{C934114E-37B1-427A-9B5E-3D733A2D0868}" srcOrd="1" destOrd="0" presId="urn:microsoft.com/office/officeart/2018/2/layout/IconLabelList"/>
    <dgm:cxn modelId="{834F543C-340B-4E95-99E4-AE20177A3824}" type="presParOf" srcId="{1D9CE94E-F5C9-4406-AF22-D28C5A5F1E68}" destId="{192BCDAA-85C7-44BE-8169-E4354E7B71CD}" srcOrd="2" destOrd="0" presId="urn:microsoft.com/office/officeart/2018/2/layout/IconLabelList"/>
    <dgm:cxn modelId="{A09C495C-EF18-4AB5-9452-18C4768BA6F8}" type="presParOf" srcId="{518C4605-B9FE-4FB6-8322-1D2A03AA548E}" destId="{4FD8255B-3141-472E-A11F-391E0B0658E4}" srcOrd="3" destOrd="0" presId="urn:microsoft.com/office/officeart/2018/2/layout/IconLabelList"/>
    <dgm:cxn modelId="{5006CEF8-F1EC-464F-AD4D-5031FA644534}" type="presParOf" srcId="{518C4605-B9FE-4FB6-8322-1D2A03AA548E}" destId="{1E582481-D7A7-48FF-8F44-33649351BD1C}" srcOrd="4" destOrd="0" presId="urn:microsoft.com/office/officeart/2018/2/layout/IconLabelList"/>
    <dgm:cxn modelId="{D0D933FC-758D-4C02-941C-06C40B8422F7}" type="presParOf" srcId="{1E582481-D7A7-48FF-8F44-33649351BD1C}" destId="{F311D37D-8BB9-4E48-885D-70BF3BFB5552}" srcOrd="0" destOrd="0" presId="urn:microsoft.com/office/officeart/2018/2/layout/IconLabelList"/>
    <dgm:cxn modelId="{AE0FFA04-9F13-45B4-B413-C7B2B2EE298F}" type="presParOf" srcId="{1E582481-D7A7-48FF-8F44-33649351BD1C}" destId="{D27867BB-B3F6-41A7-A9FC-C7AC0FD37AC4}" srcOrd="1" destOrd="0" presId="urn:microsoft.com/office/officeart/2018/2/layout/IconLabelList"/>
    <dgm:cxn modelId="{D9E0F8C6-1751-4C36-AC3A-4FE099D96240}" type="presParOf" srcId="{1E582481-D7A7-48FF-8F44-33649351BD1C}" destId="{FC701D30-66B4-4FDB-AE27-E764D34C18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AC1B5F-0E5D-42F7-81D3-48FF519554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DA1F24-2E3D-4378-BD88-4B58AD58D4EC}">
      <dgm:prSet/>
      <dgm:spPr/>
      <dgm:t>
        <a:bodyPr/>
        <a:lstStyle/>
        <a:p>
          <a:r>
            <a:rPr lang="en-US" dirty="0"/>
            <a:t>-Cardholder disputes → Issuer initiates.</a:t>
          </a:r>
        </a:p>
      </dgm:t>
    </dgm:pt>
    <dgm:pt modelId="{42020751-01DA-40B0-B135-C093E6656364}" type="parTrans" cxnId="{53A17191-D91B-4C21-A846-FB2A01D688EC}">
      <dgm:prSet/>
      <dgm:spPr/>
      <dgm:t>
        <a:bodyPr/>
        <a:lstStyle/>
        <a:p>
          <a:endParaRPr lang="en-US"/>
        </a:p>
      </dgm:t>
    </dgm:pt>
    <dgm:pt modelId="{36BB1861-9C2F-43A9-9C1F-DDC6A4E705FB}" type="sibTrans" cxnId="{53A17191-D91B-4C21-A846-FB2A01D688EC}">
      <dgm:prSet/>
      <dgm:spPr/>
      <dgm:t>
        <a:bodyPr/>
        <a:lstStyle/>
        <a:p>
          <a:endParaRPr lang="en-US"/>
        </a:p>
      </dgm:t>
    </dgm:pt>
    <dgm:pt modelId="{009164AF-5BF2-48E2-8459-0AB434006BAD}">
      <dgm:prSet/>
      <dgm:spPr/>
      <dgm:t>
        <a:bodyPr/>
        <a:lstStyle/>
        <a:p>
          <a:r>
            <a:rPr lang="en-US"/>
            <a:t>-Network notifies Acquirer → Merchant is debited.</a:t>
          </a:r>
        </a:p>
      </dgm:t>
    </dgm:pt>
    <dgm:pt modelId="{F9F526CA-91C0-4298-9AF9-CDC2E96FED80}" type="parTrans" cxnId="{EF2BD76D-6572-4BCB-914F-A328260A45D9}">
      <dgm:prSet/>
      <dgm:spPr/>
      <dgm:t>
        <a:bodyPr/>
        <a:lstStyle/>
        <a:p>
          <a:endParaRPr lang="en-US"/>
        </a:p>
      </dgm:t>
    </dgm:pt>
    <dgm:pt modelId="{27CC4BFA-16C4-448A-AB01-060D027BD2C1}" type="sibTrans" cxnId="{EF2BD76D-6572-4BCB-914F-A328260A45D9}">
      <dgm:prSet/>
      <dgm:spPr/>
      <dgm:t>
        <a:bodyPr/>
        <a:lstStyle/>
        <a:p>
          <a:endParaRPr lang="en-US"/>
        </a:p>
      </dgm:t>
    </dgm:pt>
    <dgm:pt modelId="{1E946ABF-63BE-432F-BA93-E02E39A844FD}">
      <dgm:prSet/>
      <dgm:spPr/>
      <dgm:t>
        <a:bodyPr/>
        <a:lstStyle/>
        <a:p>
          <a:r>
            <a:rPr lang="en-US"/>
            <a:t>-The merchant can “represent” with proof.</a:t>
          </a:r>
        </a:p>
      </dgm:t>
    </dgm:pt>
    <dgm:pt modelId="{5F225505-23D0-4B70-9F70-D3B2F306ECA9}" type="parTrans" cxnId="{77A81DDD-C335-4E17-8386-B2C0E90514C9}">
      <dgm:prSet/>
      <dgm:spPr/>
      <dgm:t>
        <a:bodyPr/>
        <a:lstStyle/>
        <a:p>
          <a:endParaRPr lang="en-US"/>
        </a:p>
      </dgm:t>
    </dgm:pt>
    <dgm:pt modelId="{218EC88A-A9AE-45C9-8BE3-AA32D3832CD7}" type="sibTrans" cxnId="{77A81DDD-C335-4E17-8386-B2C0E90514C9}">
      <dgm:prSet/>
      <dgm:spPr/>
      <dgm:t>
        <a:bodyPr/>
        <a:lstStyle/>
        <a:p>
          <a:endParaRPr lang="en-US"/>
        </a:p>
      </dgm:t>
    </dgm:pt>
    <dgm:pt modelId="{CA0F1967-899D-4343-9EFB-0E1FABA7A9B5}">
      <dgm:prSet/>
      <dgm:spPr/>
      <dgm:t>
        <a:bodyPr/>
        <a:lstStyle/>
        <a:p>
          <a:r>
            <a:rPr lang="en-US"/>
            <a:t>-Decision finalized by Issuer</a:t>
          </a:r>
        </a:p>
      </dgm:t>
    </dgm:pt>
    <dgm:pt modelId="{1E699E7B-A6F8-442E-AADD-7EFABE108102}" type="parTrans" cxnId="{0A287870-8EBA-413E-867F-F30E3F4BF9FC}">
      <dgm:prSet/>
      <dgm:spPr/>
      <dgm:t>
        <a:bodyPr/>
        <a:lstStyle/>
        <a:p>
          <a:endParaRPr lang="en-US"/>
        </a:p>
      </dgm:t>
    </dgm:pt>
    <dgm:pt modelId="{06AAD6DE-EECA-43A6-91C2-E4AAC98E51CF}" type="sibTrans" cxnId="{0A287870-8EBA-413E-867F-F30E3F4BF9FC}">
      <dgm:prSet/>
      <dgm:spPr/>
      <dgm:t>
        <a:bodyPr/>
        <a:lstStyle/>
        <a:p>
          <a:endParaRPr lang="en-US"/>
        </a:p>
      </dgm:t>
    </dgm:pt>
    <dgm:pt modelId="{8DC3387E-BD75-46DA-BEFF-11051E948EBB}" type="pres">
      <dgm:prSet presAssocID="{2EAC1B5F-0E5D-42F7-81D3-48FF5195546A}" presName="root" presStyleCnt="0">
        <dgm:presLayoutVars>
          <dgm:dir/>
          <dgm:resizeHandles val="exact"/>
        </dgm:presLayoutVars>
      </dgm:prSet>
      <dgm:spPr/>
    </dgm:pt>
    <dgm:pt modelId="{B2128651-F3BA-4E47-B231-E3FB32EE915C}" type="pres">
      <dgm:prSet presAssocID="{E2DA1F24-2E3D-4378-BD88-4B58AD58D4EC}" presName="compNode" presStyleCnt="0"/>
      <dgm:spPr/>
    </dgm:pt>
    <dgm:pt modelId="{293FA2A2-CB85-4631-8BD6-9497C69E740C}" type="pres">
      <dgm:prSet presAssocID="{E2DA1F24-2E3D-4378-BD88-4B58AD58D4EC}" presName="bgRect" presStyleLbl="bgShp" presStyleIdx="0" presStyleCnt="4"/>
      <dgm:spPr/>
    </dgm:pt>
    <dgm:pt modelId="{8CBE9D4F-FAAF-480F-973C-9254E3CA7A3B}" type="pres">
      <dgm:prSet presAssocID="{E2DA1F24-2E3D-4378-BD88-4B58AD58D4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B087265-ED26-43F5-AA0B-75BC7F779435}" type="pres">
      <dgm:prSet presAssocID="{E2DA1F24-2E3D-4378-BD88-4B58AD58D4EC}" presName="spaceRect" presStyleCnt="0"/>
      <dgm:spPr/>
    </dgm:pt>
    <dgm:pt modelId="{53532886-D317-4719-9040-211AA342D6F0}" type="pres">
      <dgm:prSet presAssocID="{E2DA1F24-2E3D-4378-BD88-4B58AD58D4EC}" presName="parTx" presStyleLbl="revTx" presStyleIdx="0" presStyleCnt="4">
        <dgm:presLayoutVars>
          <dgm:chMax val="0"/>
          <dgm:chPref val="0"/>
        </dgm:presLayoutVars>
      </dgm:prSet>
      <dgm:spPr/>
    </dgm:pt>
    <dgm:pt modelId="{1FA75FD8-29B9-408C-AD19-05B05119E59A}" type="pres">
      <dgm:prSet presAssocID="{36BB1861-9C2F-43A9-9C1F-DDC6A4E705FB}" presName="sibTrans" presStyleCnt="0"/>
      <dgm:spPr/>
    </dgm:pt>
    <dgm:pt modelId="{6649AC45-78D7-42CA-B3FB-410D44D0BF63}" type="pres">
      <dgm:prSet presAssocID="{009164AF-5BF2-48E2-8459-0AB434006BAD}" presName="compNode" presStyleCnt="0"/>
      <dgm:spPr/>
    </dgm:pt>
    <dgm:pt modelId="{746B8AE0-7FD5-4EAE-8176-85F1754728A6}" type="pres">
      <dgm:prSet presAssocID="{009164AF-5BF2-48E2-8459-0AB434006BAD}" presName="bgRect" presStyleLbl="bgShp" presStyleIdx="1" presStyleCnt="4"/>
      <dgm:spPr/>
    </dgm:pt>
    <dgm:pt modelId="{0A474AE4-D8D3-4618-B199-518327159126}" type="pres">
      <dgm:prSet presAssocID="{009164AF-5BF2-48E2-8459-0AB434006B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EF2FB8F1-05AA-484B-B771-7812CA1D8DEF}" type="pres">
      <dgm:prSet presAssocID="{009164AF-5BF2-48E2-8459-0AB434006BAD}" presName="spaceRect" presStyleCnt="0"/>
      <dgm:spPr/>
    </dgm:pt>
    <dgm:pt modelId="{7FF062CD-4D0E-47EC-95BE-4E97D28B70E5}" type="pres">
      <dgm:prSet presAssocID="{009164AF-5BF2-48E2-8459-0AB434006BAD}" presName="parTx" presStyleLbl="revTx" presStyleIdx="1" presStyleCnt="4">
        <dgm:presLayoutVars>
          <dgm:chMax val="0"/>
          <dgm:chPref val="0"/>
        </dgm:presLayoutVars>
      </dgm:prSet>
      <dgm:spPr/>
    </dgm:pt>
    <dgm:pt modelId="{03743668-80C6-4358-AC85-C1FFD4746039}" type="pres">
      <dgm:prSet presAssocID="{27CC4BFA-16C4-448A-AB01-060D027BD2C1}" presName="sibTrans" presStyleCnt="0"/>
      <dgm:spPr/>
    </dgm:pt>
    <dgm:pt modelId="{420031A7-DAB6-4088-92AC-B6D36B9BC651}" type="pres">
      <dgm:prSet presAssocID="{1E946ABF-63BE-432F-BA93-E02E39A844FD}" presName="compNode" presStyleCnt="0"/>
      <dgm:spPr/>
    </dgm:pt>
    <dgm:pt modelId="{D76BBEC5-9778-4DC7-AD88-735B599C884E}" type="pres">
      <dgm:prSet presAssocID="{1E946ABF-63BE-432F-BA93-E02E39A844FD}" presName="bgRect" presStyleLbl="bgShp" presStyleIdx="2" presStyleCnt="4"/>
      <dgm:spPr/>
    </dgm:pt>
    <dgm:pt modelId="{E0092017-89F1-4175-B85A-0249BC8EE87F}" type="pres">
      <dgm:prSet presAssocID="{1E946ABF-63BE-432F-BA93-E02E39A844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BDAE1B24-061F-49E2-B2AD-AAA08D6B6B08}" type="pres">
      <dgm:prSet presAssocID="{1E946ABF-63BE-432F-BA93-E02E39A844FD}" presName="spaceRect" presStyleCnt="0"/>
      <dgm:spPr/>
    </dgm:pt>
    <dgm:pt modelId="{05A69889-0049-4A3F-A28E-B12D80A756E4}" type="pres">
      <dgm:prSet presAssocID="{1E946ABF-63BE-432F-BA93-E02E39A844FD}" presName="parTx" presStyleLbl="revTx" presStyleIdx="2" presStyleCnt="4">
        <dgm:presLayoutVars>
          <dgm:chMax val="0"/>
          <dgm:chPref val="0"/>
        </dgm:presLayoutVars>
      </dgm:prSet>
      <dgm:spPr/>
    </dgm:pt>
    <dgm:pt modelId="{4356A5F5-C7AA-4639-B246-9540DBF3D31B}" type="pres">
      <dgm:prSet presAssocID="{218EC88A-A9AE-45C9-8BE3-AA32D3832CD7}" presName="sibTrans" presStyleCnt="0"/>
      <dgm:spPr/>
    </dgm:pt>
    <dgm:pt modelId="{05B4EDD6-A607-40EF-8B94-975E624947C4}" type="pres">
      <dgm:prSet presAssocID="{CA0F1967-899D-4343-9EFB-0E1FABA7A9B5}" presName="compNode" presStyleCnt="0"/>
      <dgm:spPr/>
    </dgm:pt>
    <dgm:pt modelId="{375A352B-E58A-411C-92E9-E901A6B94FA3}" type="pres">
      <dgm:prSet presAssocID="{CA0F1967-899D-4343-9EFB-0E1FABA7A9B5}" presName="bgRect" presStyleLbl="bgShp" presStyleIdx="3" presStyleCnt="4"/>
      <dgm:spPr/>
    </dgm:pt>
    <dgm:pt modelId="{16EA071E-A0C3-4AB2-8E6B-00EBA4B7BDBE}" type="pres">
      <dgm:prSet presAssocID="{CA0F1967-899D-4343-9EFB-0E1FABA7A9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631157-9853-465B-8FD5-8E304F41D648}" type="pres">
      <dgm:prSet presAssocID="{CA0F1967-899D-4343-9EFB-0E1FABA7A9B5}" presName="spaceRect" presStyleCnt="0"/>
      <dgm:spPr/>
    </dgm:pt>
    <dgm:pt modelId="{F3FDA0DD-9C58-4B06-9F15-6599329B1832}" type="pres">
      <dgm:prSet presAssocID="{CA0F1967-899D-4343-9EFB-0E1FABA7A9B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D15F1D-E53B-4559-873E-A5B4A54047FB}" type="presOf" srcId="{E2DA1F24-2E3D-4378-BD88-4B58AD58D4EC}" destId="{53532886-D317-4719-9040-211AA342D6F0}" srcOrd="0" destOrd="0" presId="urn:microsoft.com/office/officeart/2018/2/layout/IconVerticalSolidList"/>
    <dgm:cxn modelId="{E6CDF840-7342-4D53-91DA-115FE5459CE9}" type="presOf" srcId="{009164AF-5BF2-48E2-8459-0AB434006BAD}" destId="{7FF062CD-4D0E-47EC-95BE-4E97D28B70E5}" srcOrd="0" destOrd="0" presId="urn:microsoft.com/office/officeart/2018/2/layout/IconVerticalSolidList"/>
    <dgm:cxn modelId="{EF2BD76D-6572-4BCB-914F-A328260A45D9}" srcId="{2EAC1B5F-0E5D-42F7-81D3-48FF5195546A}" destId="{009164AF-5BF2-48E2-8459-0AB434006BAD}" srcOrd="1" destOrd="0" parTransId="{F9F526CA-91C0-4298-9AF9-CDC2E96FED80}" sibTransId="{27CC4BFA-16C4-448A-AB01-060D027BD2C1}"/>
    <dgm:cxn modelId="{0A287870-8EBA-413E-867F-F30E3F4BF9FC}" srcId="{2EAC1B5F-0E5D-42F7-81D3-48FF5195546A}" destId="{CA0F1967-899D-4343-9EFB-0E1FABA7A9B5}" srcOrd="3" destOrd="0" parTransId="{1E699E7B-A6F8-442E-AADD-7EFABE108102}" sibTransId="{06AAD6DE-EECA-43A6-91C2-E4AAC98E51CF}"/>
    <dgm:cxn modelId="{42ACF954-0E2C-44A4-ABDA-740785EA67B5}" type="presOf" srcId="{CA0F1967-899D-4343-9EFB-0E1FABA7A9B5}" destId="{F3FDA0DD-9C58-4B06-9F15-6599329B1832}" srcOrd="0" destOrd="0" presId="urn:microsoft.com/office/officeart/2018/2/layout/IconVerticalSolidList"/>
    <dgm:cxn modelId="{D498FC59-D497-4042-90ED-884581E9EDF0}" type="presOf" srcId="{2EAC1B5F-0E5D-42F7-81D3-48FF5195546A}" destId="{8DC3387E-BD75-46DA-BEFF-11051E948EBB}" srcOrd="0" destOrd="0" presId="urn:microsoft.com/office/officeart/2018/2/layout/IconVerticalSolidList"/>
    <dgm:cxn modelId="{53A17191-D91B-4C21-A846-FB2A01D688EC}" srcId="{2EAC1B5F-0E5D-42F7-81D3-48FF5195546A}" destId="{E2DA1F24-2E3D-4378-BD88-4B58AD58D4EC}" srcOrd="0" destOrd="0" parTransId="{42020751-01DA-40B0-B135-C093E6656364}" sibTransId="{36BB1861-9C2F-43A9-9C1F-DDC6A4E705FB}"/>
    <dgm:cxn modelId="{77A81DDD-C335-4E17-8386-B2C0E90514C9}" srcId="{2EAC1B5F-0E5D-42F7-81D3-48FF5195546A}" destId="{1E946ABF-63BE-432F-BA93-E02E39A844FD}" srcOrd="2" destOrd="0" parTransId="{5F225505-23D0-4B70-9F70-D3B2F306ECA9}" sibTransId="{218EC88A-A9AE-45C9-8BE3-AA32D3832CD7}"/>
    <dgm:cxn modelId="{A9DF2BDE-A6D0-4E13-836C-3AC23A453335}" type="presOf" srcId="{1E946ABF-63BE-432F-BA93-E02E39A844FD}" destId="{05A69889-0049-4A3F-A28E-B12D80A756E4}" srcOrd="0" destOrd="0" presId="urn:microsoft.com/office/officeart/2018/2/layout/IconVerticalSolidList"/>
    <dgm:cxn modelId="{5CC4605E-86A8-4144-AE01-8C651ED65D45}" type="presParOf" srcId="{8DC3387E-BD75-46DA-BEFF-11051E948EBB}" destId="{B2128651-F3BA-4E47-B231-E3FB32EE915C}" srcOrd="0" destOrd="0" presId="urn:microsoft.com/office/officeart/2018/2/layout/IconVerticalSolidList"/>
    <dgm:cxn modelId="{C00C1FA0-8655-4035-A981-02E1138C741C}" type="presParOf" srcId="{B2128651-F3BA-4E47-B231-E3FB32EE915C}" destId="{293FA2A2-CB85-4631-8BD6-9497C69E740C}" srcOrd="0" destOrd="0" presId="urn:microsoft.com/office/officeart/2018/2/layout/IconVerticalSolidList"/>
    <dgm:cxn modelId="{B4B7D690-06D7-4585-BB47-CD580A712A61}" type="presParOf" srcId="{B2128651-F3BA-4E47-B231-E3FB32EE915C}" destId="{8CBE9D4F-FAAF-480F-973C-9254E3CA7A3B}" srcOrd="1" destOrd="0" presId="urn:microsoft.com/office/officeart/2018/2/layout/IconVerticalSolidList"/>
    <dgm:cxn modelId="{83281AE6-7822-4F6B-97BB-A6301FD563B1}" type="presParOf" srcId="{B2128651-F3BA-4E47-B231-E3FB32EE915C}" destId="{0B087265-ED26-43F5-AA0B-75BC7F779435}" srcOrd="2" destOrd="0" presId="urn:microsoft.com/office/officeart/2018/2/layout/IconVerticalSolidList"/>
    <dgm:cxn modelId="{744E838E-5EBC-4843-8A6A-F45E50BD8157}" type="presParOf" srcId="{B2128651-F3BA-4E47-B231-E3FB32EE915C}" destId="{53532886-D317-4719-9040-211AA342D6F0}" srcOrd="3" destOrd="0" presId="urn:microsoft.com/office/officeart/2018/2/layout/IconVerticalSolidList"/>
    <dgm:cxn modelId="{DC462B3E-0A39-4B37-8533-F361E8487FF9}" type="presParOf" srcId="{8DC3387E-BD75-46DA-BEFF-11051E948EBB}" destId="{1FA75FD8-29B9-408C-AD19-05B05119E59A}" srcOrd="1" destOrd="0" presId="urn:microsoft.com/office/officeart/2018/2/layout/IconVerticalSolidList"/>
    <dgm:cxn modelId="{6384958B-4237-4BBF-9A30-9A1D3484A467}" type="presParOf" srcId="{8DC3387E-BD75-46DA-BEFF-11051E948EBB}" destId="{6649AC45-78D7-42CA-B3FB-410D44D0BF63}" srcOrd="2" destOrd="0" presId="urn:microsoft.com/office/officeart/2018/2/layout/IconVerticalSolidList"/>
    <dgm:cxn modelId="{464E19DC-B69A-47F9-AE57-8D04E10C5A52}" type="presParOf" srcId="{6649AC45-78D7-42CA-B3FB-410D44D0BF63}" destId="{746B8AE0-7FD5-4EAE-8176-85F1754728A6}" srcOrd="0" destOrd="0" presId="urn:microsoft.com/office/officeart/2018/2/layout/IconVerticalSolidList"/>
    <dgm:cxn modelId="{FBAA9F5D-519D-4D43-9009-70096F4A0F17}" type="presParOf" srcId="{6649AC45-78D7-42CA-B3FB-410D44D0BF63}" destId="{0A474AE4-D8D3-4618-B199-518327159126}" srcOrd="1" destOrd="0" presId="urn:microsoft.com/office/officeart/2018/2/layout/IconVerticalSolidList"/>
    <dgm:cxn modelId="{8527C102-987C-42C6-895E-DB99D4562836}" type="presParOf" srcId="{6649AC45-78D7-42CA-B3FB-410D44D0BF63}" destId="{EF2FB8F1-05AA-484B-B771-7812CA1D8DEF}" srcOrd="2" destOrd="0" presId="urn:microsoft.com/office/officeart/2018/2/layout/IconVerticalSolidList"/>
    <dgm:cxn modelId="{DE6EB8E9-F3A6-4A38-BFB4-5E4A7606CB91}" type="presParOf" srcId="{6649AC45-78D7-42CA-B3FB-410D44D0BF63}" destId="{7FF062CD-4D0E-47EC-95BE-4E97D28B70E5}" srcOrd="3" destOrd="0" presId="urn:microsoft.com/office/officeart/2018/2/layout/IconVerticalSolidList"/>
    <dgm:cxn modelId="{AC3272BD-060E-4EDB-809F-FCB720C82462}" type="presParOf" srcId="{8DC3387E-BD75-46DA-BEFF-11051E948EBB}" destId="{03743668-80C6-4358-AC85-C1FFD4746039}" srcOrd="3" destOrd="0" presId="urn:microsoft.com/office/officeart/2018/2/layout/IconVerticalSolidList"/>
    <dgm:cxn modelId="{554F1A13-096F-44A3-B78B-D8A27BF2B77A}" type="presParOf" srcId="{8DC3387E-BD75-46DA-BEFF-11051E948EBB}" destId="{420031A7-DAB6-4088-92AC-B6D36B9BC651}" srcOrd="4" destOrd="0" presId="urn:microsoft.com/office/officeart/2018/2/layout/IconVerticalSolidList"/>
    <dgm:cxn modelId="{CBD9B7A5-E27A-4CFA-AAEB-5707D3673D18}" type="presParOf" srcId="{420031A7-DAB6-4088-92AC-B6D36B9BC651}" destId="{D76BBEC5-9778-4DC7-AD88-735B599C884E}" srcOrd="0" destOrd="0" presId="urn:microsoft.com/office/officeart/2018/2/layout/IconVerticalSolidList"/>
    <dgm:cxn modelId="{FA5AE9F7-85BE-4BAF-890F-0508086B9AAD}" type="presParOf" srcId="{420031A7-DAB6-4088-92AC-B6D36B9BC651}" destId="{E0092017-89F1-4175-B85A-0249BC8EE87F}" srcOrd="1" destOrd="0" presId="urn:microsoft.com/office/officeart/2018/2/layout/IconVerticalSolidList"/>
    <dgm:cxn modelId="{71ABAB56-31A3-4B3A-A223-53B95D03CC3E}" type="presParOf" srcId="{420031A7-DAB6-4088-92AC-B6D36B9BC651}" destId="{BDAE1B24-061F-49E2-B2AD-AAA08D6B6B08}" srcOrd="2" destOrd="0" presId="urn:microsoft.com/office/officeart/2018/2/layout/IconVerticalSolidList"/>
    <dgm:cxn modelId="{FD449F61-20A0-49EB-B615-E3A7D060997D}" type="presParOf" srcId="{420031A7-DAB6-4088-92AC-B6D36B9BC651}" destId="{05A69889-0049-4A3F-A28E-B12D80A756E4}" srcOrd="3" destOrd="0" presId="urn:microsoft.com/office/officeart/2018/2/layout/IconVerticalSolidList"/>
    <dgm:cxn modelId="{35ABF5C1-B8CB-4CF0-A49E-076AC271574A}" type="presParOf" srcId="{8DC3387E-BD75-46DA-BEFF-11051E948EBB}" destId="{4356A5F5-C7AA-4639-B246-9540DBF3D31B}" srcOrd="5" destOrd="0" presId="urn:microsoft.com/office/officeart/2018/2/layout/IconVerticalSolidList"/>
    <dgm:cxn modelId="{516F2406-DDEA-43AA-9FCA-ABD714A65853}" type="presParOf" srcId="{8DC3387E-BD75-46DA-BEFF-11051E948EBB}" destId="{05B4EDD6-A607-40EF-8B94-975E624947C4}" srcOrd="6" destOrd="0" presId="urn:microsoft.com/office/officeart/2018/2/layout/IconVerticalSolidList"/>
    <dgm:cxn modelId="{38FFDED1-1D6F-4855-858B-F9D586A03CA7}" type="presParOf" srcId="{05B4EDD6-A607-40EF-8B94-975E624947C4}" destId="{375A352B-E58A-411C-92E9-E901A6B94FA3}" srcOrd="0" destOrd="0" presId="urn:microsoft.com/office/officeart/2018/2/layout/IconVerticalSolidList"/>
    <dgm:cxn modelId="{C7AB242C-D397-4186-96DF-93339C3D2CA3}" type="presParOf" srcId="{05B4EDD6-A607-40EF-8B94-975E624947C4}" destId="{16EA071E-A0C3-4AB2-8E6B-00EBA4B7BDBE}" srcOrd="1" destOrd="0" presId="urn:microsoft.com/office/officeart/2018/2/layout/IconVerticalSolidList"/>
    <dgm:cxn modelId="{1BA60A41-C5F8-41C9-9E05-7504377E8D95}" type="presParOf" srcId="{05B4EDD6-A607-40EF-8B94-975E624947C4}" destId="{49631157-9853-465B-8FD5-8E304F41D648}" srcOrd="2" destOrd="0" presId="urn:microsoft.com/office/officeart/2018/2/layout/IconVerticalSolidList"/>
    <dgm:cxn modelId="{B621109C-0539-4E06-A2D4-BBF7B03C8819}" type="presParOf" srcId="{05B4EDD6-A607-40EF-8B94-975E624947C4}" destId="{F3FDA0DD-9C58-4B06-9F15-6599329B18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1100EC-A083-47CF-BC64-7A787197C31D}" type="doc">
      <dgm:prSet loTypeId="urn:microsoft.com/office/officeart/2005/8/layout/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8B590C-A5C9-4769-A557-1233B597A610}">
      <dgm:prSet custT="1"/>
      <dgm:spPr/>
      <dgm:t>
        <a:bodyPr/>
        <a:lstStyle/>
        <a:p>
          <a:pPr>
            <a:defRPr b="1"/>
          </a:pPr>
          <a:r>
            <a:rPr lang="en-US" sz="1800" b="0" dirty="0">
              <a:latin typeface="Arial" panose="020B0604020202020204" pitchFamily="34" charset="0"/>
              <a:cs typeface="Arial" panose="020B0604020202020204" pitchFamily="34" charset="0"/>
            </a:rPr>
            <a:t>Chargebacks are the main feedback signal for fraud risk in acquiring.</a:t>
          </a:r>
        </a:p>
      </dgm:t>
    </dgm:pt>
    <dgm:pt modelId="{A0BDC462-2A20-464C-A954-4C596EC02366}" type="parTrans" cxnId="{C63D0C72-7062-4CD0-B1F0-91B6A4241B3F}">
      <dgm:prSet/>
      <dgm:spPr/>
      <dgm:t>
        <a:bodyPr/>
        <a:lstStyle/>
        <a:p>
          <a:endParaRPr lang="en-US"/>
        </a:p>
      </dgm:t>
    </dgm:pt>
    <dgm:pt modelId="{0F2EFDE6-2EC7-44CA-9ADD-060BAA862F38}" type="sibTrans" cxnId="{C63D0C72-7062-4CD0-B1F0-91B6A4241B3F}">
      <dgm:prSet/>
      <dgm:spPr/>
      <dgm:t>
        <a:bodyPr/>
        <a:lstStyle/>
        <a:p>
          <a:endParaRPr lang="en-US"/>
        </a:p>
      </dgm:t>
    </dgm:pt>
    <dgm:pt modelId="{BE0B145B-EFEF-49D3-BAB2-FD80CC3EE835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High chargeback ratio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→ indicator of poor merchant quality or fraud ring activity.</a:t>
          </a:r>
        </a:p>
      </dgm:t>
    </dgm:pt>
    <dgm:pt modelId="{FF78427F-FB33-475F-AECD-82935DFE5221}" type="parTrans" cxnId="{A30C3278-FCB3-482A-9B11-FBCC14A1D430}">
      <dgm:prSet/>
      <dgm:spPr/>
      <dgm:t>
        <a:bodyPr/>
        <a:lstStyle/>
        <a:p>
          <a:endParaRPr lang="en-US"/>
        </a:p>
      </dgm:t>
    </dgm:pt>
    <dgm:pt modelId="{16F22C97-B65F-41AC-A399-7AD0A955EDE7}" type="sibTrans" cxnId="{A30C3278-FCB3-482A-9B11-FBCC14A1D430}">
      <dgm:prSet/>
      <dgm:spPr/>
      <dgm:t>
        <a:bodyPr/>
        <a:lstStyle/>
        <a:p>
          <a:endParaRPr lang="en-US"/>
        </a:p>
      </dgm:t>
    </dgm:pt>
    <dgm:pt modelId="{99EE85DE-0AC7-47FF-B76A-A2546D8B70BF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Card networks monitor thresholds (~1%).</a:t>
          </a:r>
        </a:p>
      </dgm:t>
    </dgm:pt>
    <dgm:pt modelId="{6F078CC4-0178-482E-82B8-2A9F46D847D0}" type="parTrans" cxnId="{28F1F828-4615-4D35-933D-2D7F7F457A3E}">
      <dgm:prSet/>
      <dgm:spPr/>
      <dgm:t>
        <a:bodyPr/>
        <a:lstStyle/>
        <a:p>
          <a:endParaRPr lang="en-US"/>
        </a:p>
      </dgm:t>
    </dgm:pt>
    <dgm:pt modelId="{6CF4D70E-EA3A-44AA-8935-9AF4332BD066}" type="sibTrans" cxnId="{28F1F828-4615-4D35-933D-2D7F7F457A3E}">
      <dgm:prSet/>
      <dgm:spPr/>
      <dgm:t>
        <a:bodyPr/>
        <a:lstStyle/>
        <a:p>
          <a:endParaRPr lang="en-US"/>
        </a:p>
      </dgm:t>
    </dgm:pt>
    <dgm:pt modelId="{A62E703A-10D3-4039-AF4C-C95C47988C2D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High ratio = acquirer penalties or license risk.</a:t>
          </a:r>
        </a:p>
      </dgm:t>
    </dgm:pt>
    <dgm:pt modelId="{BD28B44A-6D26-43D7-816E-7694B743DC45}" type="parTrans" cxnId="{C2DE1F1C-3C9B-45F5-B0A8-84FD79A2146F}">
      <dgm:prSet/>
      <dgm:spPr/>
      <dgm:t>
        <a:bodyPr/>
        <a:lstStyle/>
        <a:p>
          <a:endParaRPr lang="en-US"/>
        </a:p>
      </dgm:t>
    </dgm:pt>
    <dgm:pt modelId="{B383EF09-283D-4F84-B4EB-6F2185F1ADDB}" type="sibTrans" cxnId="{C2DE1F1C-3C9B-45F5-B0A8-84FD79A2146F}">
      <dgm:prSet/>
      <dgm:spPr/>
      <dgm:t>
        <a:bodyPr/>
        <a:lstStyle/>
        <a:p>
          <a:endParaRPr lang="en-US"/>
        </a:p>
      </dgm:t>
    </dgm:pt>
    <dgm:pt modelId="{5B95346F-6FD9-421E-999D-7C5C12A9CC08}">
      <dgm:prSet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Fraud prevention aims to </a:t>
          </a: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reduce chargebacks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, not just detect fraud.</a:t>
          </a:r>
        </a:p>
      </dgm:t>
    </dgm:pt>
    <dgm:pt modelId="{7DB8D175-43C4-4245-84D4-674BE044F7F2}" type="parTrans" cxnId="{3627859D-7B17-434B-BB8A-6FD7578659E2}">
      <dgm:prSet/>
      <dgm:spPr/>
      <dgm:t>
        <a:bodyPr/>
        <a:lstStyle/>
        <a:p>
          <a:endParaRPr lang="en-US"/>
        </a:p>
      </dgm:t>
    </dgm:pt>
    <dgm:pt modelId="{AD16B1F7-C965-410B-A193-46EACB2F22D8}" type="sibTrans" cxnId="{3627859D-7B17-434B-BB8A-6FD7578659E2}">
      <dgm:prSet/>
      <dgm:spPr/>
      <dgm:t>
        <a:bodyPr/>
        <a:lstStyle/>
        <a:p>
          <a:endParaRPr lang="en-US"/>
        </a:p>
      </dgm:t>
    </dgm:pt>
    <dgm:pt modelId="{B11A81DA-4AF8-43C5-9327-C9A3377BB2E8}">
      <dgm:prSet/>
      <dgm:spPr/>
      <dgm:t>
        <a:bodyPr/>
        <a:lstStyle/>
        <a:p>
          <a:pPr>
            <a:defRPr b="1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Risk Chain</a:t>
          </a:r>
        </a:p>
        <a:p>
          <a:pPr>
            <a:defRPr b="1"/>
          </a:pP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Fraudulent transaction → chargeback → acquirer loss → acquirer pushes controls downstream → sub-acquirer / gateway implements fraud prevention</a:t>
          </a:r>
        </a:p>
      </dgm:t>
    </dgm:pt>
    <dgm:pt modelId="{94AAC148-4096-4AB3-B95F-4A98507F67D3}" type="parTrans" cxnId="{1CF5C1A1-6BAD-4E65-8A5F-1CB567C524EE}">
      <dgm:prSet/>
      <dgm:spPr/>
      <dgm:t>
        <a:bodyPr/>
        <a:lstStyle/>
        <a:p>
          <a:endParaRPr lang="en-US"/>
        </a:p>
      </dgm:t>
    </dgm:pt>
    <dgm:pt modelId="{643BED88-99BE-4BBA-86E5-0467479AE9AB}" type="sibTrans" cxnId="{1CF5C1A1-6BAD-4E65-8A5F-1CB567C524EE}">
      <dgm:prSet/>
      <dgm:spPr/>
      <dgm:t>
        <a:bodyPr/>
        <a:lstStyle/>
        <a:p>
          <a:endParaRPr lang="en-US"/>
        </a:p>
      </dgm:t>
    </dgm:pt>
    <dgm:pt modelId="{9CEF9FC3-5A8D-48EF-98FA-19055AC928BB}">
      <dgm:prSet custT="1"/>
      <dgm:spPr/>
      <dgm:t>
        <a:bodyPr/>
        <a:lstStyle/>
        <a:p>
          <a:pPr>
            <a:defRPr b="1"/>
          </a:pPr>
          <a:r>
            <a:rPr lang="en-US" sz="1800" dirty="0"/>
            <a:t>Key Points</a:t>
          </a:r>
        </a:p>
      </dgm:t>
    </dgm:pt>
    <dgm:pt modelId="{7E15542C-506E-4220-B6E2-E752D0054901}" type="sibTrans" cxnId="{ABFB9E99-388F-48C3-93C6-7DB7A7D55214}">
      <dgm:prSet/>
      <dgm:spPr/>
      <dgm:t>
        <a:bodyPr/>
        <a:lstStyle/>
        <a:p>
          <a:endParaRPr lang="en-US"/>
        </a:p>
      </dgm:t>
    </dgm:pt>
    <dgm:pt modelId="{85C80D40-55C4-46D9-83D9-26218024D431}" type="parTrans" cxnId="{ABFB9E99-388F-48C3-93C6-7DB7A7D55214}">
      <dgm:prSet/>
      <dgm:spPr/>
      <dgm:t>
        <a:bodyPr/>
        <a:lstStyle/>
        <a:p>
          <a:endParaRPr lang="en-US"/>
        </a:p>
      </dgm:t>
    </dgm:pt>
    <dgm:pt modelId="{48C36B04-B465-49B2-A5C7-DC1B85A290F1}" type="pres">
      <dgm:prSet presAssocID="{AB1100EC-A083-47CF-BC64-7A787197C31D}" presName="Name0" presStyleCnt="0">
        <dgm:presLayoutVars>
          <dgm:dir/>
          <dgm:animLvl val="lvl"/>
          <dgm:resizeHandles val="exact"/>
        </dgm:presLayoutVars>
      </dgm:prSet>
      <dgm:spPr/>
    </dgm:pt>
    <dgm:pt modelId="{A77E76B2-73CF-454A-837A-63F738BA368B}" type="pres">
      <dgm:prSet presAssocID="{B11A81DA-4AF8-43C5-9327-C9A3377BB2E8}" presName="boxAndChildren" presStyleCnt="0"/>
      <dgm:spPr/>
    </dgm:pt>
    <dgm:pt modelId="{F10B92D5-C00D-4EE7-8A60-BD825183949D}" type="pres">
      <dgm:prSet presAssocID="{B11A81DA-4AF8-43C5-9327-C9A3377BB2E8}" presName="parentTextBox" presStyleLbl="node1" presStyleIdx="0" presStyleCnt="3"/>
      <dgm:spPr/>
    </dgm:pt>
    <dgm:pt modelId="{57B5D642-04A0-40A6-BEDD-A6C50D266A46}" type="pres">
      <dgm:prSet presAssocID="{7E15542C-506E-4220-B6E2-E752D0054901}" presName="sp" presStyleCnt="0"/>
      <dgm:spPr/>
    </dgm:pt>
    <dgm:pt modelId="{3AA3ECA4-6D95-4894-ABC0-71D5129C93FF}" type="pres">
      <dgm:prSet presAssocID="{9CEF9FC3-5A8D-48EF-98FA-19055AC928BB}" presName="arrowAndChildren" presStyleCnt="0"/>
      <dgm:spPr/>
    </dgm:pt>
    <dgm:pt modelId="{A43D7B1D-CAB2-45A8-8C43-D4ACBE649DEC}" type="pres">
      <dgm:prSet presAssocID="{9CEF9FC3-5A8D-48EF-98FA-19055AC928BB}" presName="parentTextArrow" presStyleLbl="node1" presStyleIdx="0" presStyleCnt="3"/>
      <dgm:spPr/>
    </dgm:pt>
    <dgm:pt modelId="{1D3A0E1D-3662-4985-9936-36AFB7F29F6D}" type="pres">
      <dgm:prSet presAssocID="{9CEF9FC3-5A8D-48EF-98FA-19055AC928BB}" presName="arrow" presStyleLbl="node1" presStyleIdx="1" presStyleCnt="3"/>
      <dgm:spPr/>
    </dgm:pt>
    <dgm:pt modelId="{100D0EB5-EA76-49AC-8BA3-8327C9695D05}" type="pres">
      <dgm:prSet presAssocID="{9CEF9FC3-5A8D-48EF-98FA-19055AC928BB}" presName="descendantArrow" presStyleCnt="0"/>
      <dgm:spPr/>
    </dgm:pt>
    <dgm:pt modelId="{44324A50-C595-4B45-88BC-CFE793DEA3BE}" type="pres">
      <dgm:prSet presAssocID="{BE0B145B-EFEF-49D3-BAB2-FD80CC3EE835}" presName="childTextArrow" presStyleLbl="fgAccFollowNode1" presStyleIdx="0" presStyleCnt="4">
        <dgm:presLayoutVars>
          <dgm:bulletEnabled val="1"/>
        </dgm:presLayoutVars>
      </dgm:prSet>
      <dgm:spPr/>
    </dgm:pt>
    <dgm:pt modelId="{E78300DC-19F6-486A-B86E-61E450DAE962}" type="pres">
      <dgm:prSet presAssocID="{99EE85DE-0AC7-47FF-B76A-A2546D8B70BF}" presName="childTextArrow" presStyleLbl="fgAccFollowNode1" presStyleIdx="1" presStyleCnt="4">
        <dgm:presLayoutVars>
          <dgm:bulletEnabled val="1"/>
        </dgm:presLayoutVars>
      </dgm:prSet>
      <dgm:spPr/>
    </dgm:pt>
    <dgm:pt modelId="{03475A38-1ED6-4C3E-AB0C-F998FB12C186}" type="pres">
      <dgm:prSet presAssocID="{A62E703A-10D3-4039-AF4C-C95C47988C2D}" presName="childTextArrow" presStyleLbl="fgAccFollowNode1" presStyleIdx="2" presStyleCnt="4">
        <dgm:presLayoutVars>
          <dgm:bulletEnabled val="1"/>
        </dgm:presLayoutVars>
      </dgm:prSet>
      <dgm:spPr/>
    </dgm:pt>
    <dgm:pt modelId="{1A5D3E34-AAD2-4640-98A1-96AAF9CF5767}" type="pres">
      <dgm:prSet presAssocID="{5B95346F-6FD9-421E-999D-7C5C12A9CC08}" presName="childTextArrow" presStyleLbl="fgAccFollowNode1" presStyleIdx="3" presStyleCnt="4">
        <dgm:presLayoutVars>
          <dgm:bulletEnabled val="1"/>
        </dgm:presLayoutVars>
      </dgm:prSet>
      <dgm:spPr/>
    </dgm:pt>
    <dgm:pt modelId="{FB9848AF-B283-4A5B-950D-725E79CC3858}" type="pres">
      <dgm:prSet presAssocID="{0F2EFDE6-2EC7-44CA-9ADD-060BAA862F38}" presName="sp" presStyleCnt="0"/>
      <dgm:spPr/>
    </dgm:pt>
    <dgm:pt modelId="{603C087C-9A08-4245-8151-D5A114ED89E0}" type="pres">
      <dgm:prSet presAssocID="{B68B590C-A5C9-4769-A557-1233B597A610}" presName="arrowAndChildren" presStyleCnt="0"/>
      <dgm:spPr/>
    </dgm:pt>
    <dgm:pt modelId="{95C4AC3A-566E-443F-845C-8DCCCDE869FA}" type="pres">
      <dgm:prSet presAssocID="{B68B590C-A5C9-4769-A557-1233B597A610}" presName="parentTextArrow" presStyleLbl="node1" presStyleIdx="2" presStyleCnt="3"/>
      <dgm:spPr/>
    </dgm:pt>
  </dgm:ptLst>
  <dgm:cxnLst>
    <dgm:cxn modelId="{3C3ED700-920B-4D09-A7FF-3126F40CFADC}" type="presOf" srcId="{AB1100EC-A083-47CF-BC64-7A787197C31D}" destId="{48C36B04-B465-49B2-A5C7-DC1B85A290F1}" srcOrd="0" destOrd="0" presId="urn:microsoft.com/office/officeart/2005/8/layout/process4"/>
    <dgm:cxn modelId="{386E0915-E7ED-4919-A60F-4AE5F52DED41}" type="presOf" srcId="{9CEF9FC3-5A8D-48EF-98FA-19055AC928BB}" destId="{A43D7B1D-CAB2-45A8-8C43-D4ACBE649DEC}" srcOrd="0" destOrd="0" presId="urn:microsoft.com/office/officeart/2005/8/layout/process4"/>
    <dgm:cxn modelId="{C2DE1F1C-3C9B-45F5-B0A8-84FD79A2146F}" srcId="{9CEF9FC3-5A8D-48EF-98FA-19055AC928BB}" destId="{A62E703A-10D3-4039-AF4C-C95C47988C2D}" srcOrd="2" destOrd="0" parTransId="{BD28B44A-6D26-43D7-816E-7694B743DC45}" sibTransId="{B383EF09-283D-4F84-B4EB-6F2185F1ADDB}"/>
    <dgm:cxn modelId="{28F1F828-4615-4D35-933D-2D7F7F457A3E}" srcId="{9CEF9FC3-5A8D-48EF-98FA-19055AC928BB}" destId="{99EE85DE-0AC7-47FF-B76A-A2546D8B70BF}" srcOrd="1" destOrd="0" parTransId="{6F078CC4-0178-482E-82B8-2A9F46D847D0}" sibTransId="{6CF4D70E-EA3A-44AA-8935-9AF4332BD066}"/>
    <dgm:cxn modelId="{6E472E2F-CCA2-47CB-B41C-272C5E094DD5}" type="presOf" srcId="{BE0B145B-EFEF-49D3-BAB2-FD80CC3EE835}" destId="{44324A50-C595-4B45-88BC-CFE793DEA3BE}" srcOrd="0" destOrd="0" presId="urn:microsoft.com/office/officeart/2005/8/layout/process4"/>
    <dgm:cxn modelId="{C63D0C72-7062-4CD0-B1F0-91B6A4241B3F}" srcId="{AB1100EC-A083-47CF-BC64-7A787197C31D}" destId="{B68B590C-A5C9-4769-A557-1233B597A610}" srcOrd="0" destOrd="0" parTransId="{A0BDC462-2A20-464C-A954-4C596EC02366}" sibTransId="{0F2EFDE6-2EC7-44CA-9ADD-060BAA862F38}"/>
    <dgm:cxn modelId="{68CB9F53-3E30-453D-A8A8-9E54E8248A34}" type="presOf" srcId="{5B95346F-6FD9-421E-999D-7C5C12A9CC08}" destId="{1A5D3E34-AAD2-4640-98A1-96AAF9CF5767}" srcOrd="0" destOrd="0" presId="urn:microsoft.com/office/officeart/2005/8/layout/process4"/>
    <dgm:cxn modelId="{A30C3278-FCB3-482A-9B11-FBCC14A1D430}" srcId="{9CEF9FC3-5A8D-48EF-98FA-19055AC928BB}" destId="{BE0B145B-EFEF-49D3-BAB2-FD80CC3EE835}" srcOrd="0" destOrd="0" parTransId="{FF78427F-FB33-475F-AECD-82935DFE5221}" sibTransId="{16F22C97-B65F-41AC-A399-7AD0A955EDE7}"/>
    <dgm:cxn modelId="{ABFB9E99-388F-48C3-93C6-7DB7A7D55214}" srcId="{AB1100EC-A083-47CF-BC64-7A787197C31D}" destId="{9CEF9FC3-5A8D-48EF-98FA-19055AC928BB}" srcOrd="1" destOrd="0" parTransId="{85C80D40-55C4-46D9-83D9-26218024D431}" sibTransId="{7E15542C-506E-4220-B6E2-E752D0054901}"/>
    <dgm:cxn modelId="{728F229C-37DB-4CFD-A5E5-F60376289F28}" type="presOf" srcId="{9CEF9FC3-5A8D-48EF-98FA-19055AC928BB}" destId="{1D3A0E1D-3662-4985-9936-36AFB7F29F6D}" srcOrd="1" destOrd="0" presId="urn:microsoft.com/office/officeart/2005/8/layout/process4"/>
    <dgm:cxn modelId="{3627859D-7B17-434B-BB8A-6FD7578659E2}" srcId="{9CEF9FC3-5A8D-48EF-98FA-19055AC928BB}" destId="{5B95346F-6FD9-421E-999D-7C5C12A9CC08}" srcOrd="3" destOrd="0" parTransId="{7DB8D175-43C4-4245-84D4-674BE044F7F2}" sibTransId="{AD16B1F7-C965-410B-A193-46EACB2F22D8}"/>
    <dgm:cxn modelId="{1CF5C1A1-6BAD-4E65-8A5F-1CB567C524EE}" srcId="{AB1100EC-A083-47CF-BC64-7A787197C31D}" destId="{B11A81DA-4AF8-43C5-9327-C9A3377BB2E8}" srcOrd="2" destOrd="0" parTransId="{94AAC148-4096-4AB3-B95F-4A98507F67D3}" sibTransId="{643BED88-99BE-4BBA-86E5-0467479AE9AB}"/>
    <dgm:cxn modelId="{417DFFA7-1E1D-4E9E-AE3D-D171A85955E4}" type="presOf" srcId="{99EE85DE-0AC7-47FF-B76A-A2546D8B70BF}" destId="{E78300DC-19F6-486A-B86E-61E450DAE962}" srcOrd="0" destOrd="0" presId="urn:microsoft.com/office/officeart/2005/8/layout/process4"/>
    <dgm:cxn modelId="{E5E463C5-A12C-421C-82AD-A6007839D58A}" type="presOf" srcId="{A62E703A-10D3-4039-AF4C-C95C47988C2D}" destId="{03475A38-1ED6-4C3E-AB0C-F998FB12C186}" srcOrd="0" destOrd="0" presId="urn:microsoft.com/office/officeart/2005/8/layout/process4"/>
    <dgm:cxn modelId="{5B7399E2-A8A8-468C-A230-7D80C3DA8DB8}" type="presOf" srcId="{B68B590C-A5C9-4769-A557-1233B597A610}" destId="{95C4AC3A-566E-443F-845C-8DCCCDE869FA}" srcOrd="0" destOrd="0" presId="urn:microsoft.com/office/officeart/2005/8/layout/process4"/>
    <dgm:cxn modelId="{A2D412E3-1723-4997-A4E8-FF4D6F2FB4A1}" type="presOf" srcId="{B11A81DA-4AF8-43C5-9327-C9A3377BB2E8}" destId="{F10B92D5-C00D-4EE7-8A60-BD825183949D}" srcOrd="0" destOrd="0" presId="urn:microsoft.com/office/officeart/2005/8/layout/process4"/>
    <dgm:cxn modelId="{4E768E94-ECF1-4561-8FC8-2602C1FC0B9C}" type="presParOf" srcId="{48C36B04-B465-49B2-A5C7-DC1B85A290F1}" destId="{A77E76B2-73CF-454A-837A-63F738BA368B}" srcOrd="0" destOrd="0" presId="urn:microsoft.com/office/officeart/2005/8/layout/process4"/>
    <dgm:cxn modelId="{CB93AE7E-AC9E-46C6-A24B-7B966A3A1BB9}" type="presParOf" srcId="{A77E76B2-73CF-454A-837A-63F738BA368B}" destId="{F10B92D5-C00D-4EE7-8A60-BD825183949D}" srcOrd="0" destOrd="0" presId="urn:microsoft.com/office/officeart/2005/8/layout/process4"/>
    <dgm:cxn modelId="{6D406FDE-850C-4BB2-9F02-373CB83A42D9}" type="presParOf" srcId="{48C36B04-B465-49B2-A5C7-DC1B85A290F1}" destId="{57B5D642-04A0-40A6-BEDD-A6C50D266A46}" srcOrd="1" destOrd="0" presId="urn:microsoft.com/office/officeart/2005/8/layout/process4"/>
    <dgm:cxn modelId="{F7C3F2D3-5284-4BFF-814E-B466097E8F47}" type="presParOf" srcId="{48C36B04-B465-49B2-A5C7-DC1B85A290F1}" destId="{3AA3ECA4-6D95-4894-ABC0-71D5129C93FF}" srcOrd="2" destOrd="0" presId="urn:microsoft.com/office/officeart/2005/8/layout/process4"/>
    <dgm:cxn modelId="{FBB2F0A0-FD09-4E20-A0FC-677CC45130AA}" type="presParOf" srcId="{3AA3ECA4-6D95-4894-ABC0-71D5129C93FF}" destId="{A43D7B1D-CAB2-45A8-8C43-D4ACBE649DEC}" srcOrd="0" destOrd="0" presId="urn:microsoft.com/office/officeart/2005/8/layout/process4"/>
    <dgm:cxn modelId="{B3C128D0-3B8E-40C9-AAC0-3E41B1E74626}" type="presParOf" srcId="{3AA3ECA4-6D95-4894-ABC0-71D5129C93FF}" destId="{1D3A0E1D-3662-4985-9936-36AFB7F29F6D}" srcOrd="1" destOrd="0" presId="urn:microsoft.com/office/officeart/2005/8/layout/process4"/>
    <dgm:cxn modelId="{B0EF2ECA-39C8-4B8E-8986-039E5D91E691}" type="presParOf" srcId="{3AA3ECA4-6D95-4894-ABC0-71D5129C93FF}" destId="{100D0EB5-EA76-49AC-8BA3-8327C9695D05}" srcOrd="2" destOrd="0" presId="urn:microsoft.com/office/officeart/2005/8/layout/process4"/>
    <dgm:cxn modelId="{01269282-7233-4D47-ABD5-9FDB7766C9FA}" type="presParOf" srcId="{100D0EB5-EA76-49AC-8BA3-8327C9695D05}" destId="{44324A50-C595-4B45-88BC-CFE793DEA3BE}" srcOrd="0" destOrd="0" presId="urn:microsoft.com/office/officeart/2005/8/layout/process4"/>
    <dgm:cxn modelId="{3A3B57F0-653A-4BE2-B606-9A43248FBDA7}" type="presParOf" srcId="{100D0EB5-EA76-49AC-8BA3-8327C9695D05}" destId="{E78300DC-19F6-486A-B86E-61E450DAE962}" srcOrd="1" destOrd="0" presId="urn:microsoft.com/office/officeart/2005/8/layout/process4"/>
    <dgm:cxn modelId="{D0B6E4C1-2476-4970-8A5B-828D50455EBA}" type="presParOf" srcId="{100D0EB5-EA76-49AC-8BA3-8327C9695D05}" destId="{03475A38-1ED6-4C3E-AB0C-F998FB12C186}" srcOrd="2" destOrd="0" presId="urn:microsoft.com/office/officeart/2005/8/layout/process4"/>
    <dgm:cxn modelId="{7DEC7393-3646-4938-BB64-7985D00E1511}" type="presParOf" srcId="{100D0EB5-EA76-49AC-8BA3-8327C9695D05}" destId="{1A5D3E34-AAD2-4640-98A1-96AAF9CF5767}" srcOrd="3" destOrd="0" presId="urn:microsoft.com/office/officeart/2005/8/layout/process4"/>
    <dgm:cxn modelId="{0671A99B-6DAC-4A2E-8360-003724E510B9}" type="presParOf" srcId="{48C36B04-B465-49B2-A5C7-DC1B85A290F1}" destId="{FB9848AF-B283-4A5B-950D-725E79CC3858}" srcOrd="3" destOrd="0" presId="urn:microsoft.com/office/officeart/2005/8/layout/process4"/>
    <dgm:cxn modelId="{BF9918EE-834F-4213-8F32-362463D286EA}" type="presParOf" srcId="{48C36B04-B465-49B2-A5C7-DC1B85A290F1}" destId="{603C087C-9A08-4245-8151-D5A114ED89E0}" srcOrd="4" destOrd="0" presId="urn:microsoft.com/office/officeart/2005/8/layout/process4"/>
    <dgm:cxn modelId="{D0361A51-9E04-491F-A350-EA4E45754FD2}" type="presParOf" srcId="{603C087C-9A08-4245-8151-D5A114ED89E0}" destId="{95C4AC3A-566E-443F-845C-8DCCCDE869F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6E82D9-A3A2-4B80-82ED-77D245AEDDA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16803F-052F-49EE-BED5-670771B24B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acquiring ecosystem balances trust, risk, and money movement.</a:t>
          </a:r>
        </a:p>
      </dgm:t>
    </dgm:pt>
    <dgm:pt modelId="{A828900B-AE00-4409-B335-A67A16D11DB3}" type="parTrans" cxnId="{A27C6F36-8A29-493D-93E4-5C226708253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21A296-5CD8-49B2-9DEA-867DB2FC0B34}" type="sibTrans" cxnId="{A27C6F36-8A29-493D-93E4-5C226708253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DB62A8-2916-4B56-BA54-39BDC5C28F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Acquiring connects merchants to the card ecosystem.</a:t>
          </a:r>
        </a:p>
      </dgm:t>
    </dgm:pt>
    <dgm:pt modelId="{ED30298E-FF6C-4A85-9837-11223ED504B6}" type="parTrans" cxnId="{EE211452-775F-4AF4-9E97-117BCD43838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AE3F9E-98DD-496B-A0FD-9B069114F799}" type="sibTrans" cxnId="{EE211452-775F-4AF4-9E97-117BCD43838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2C2F21-FEA1-491A-9595-CCBA0CFBE4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Acquirers &amp; sub-acquirers shoulder financial risk.</a:t>
          </a:r>
        </a:p>
      </dgm:t>
    </dgm:pt>
    <dgm:pt modelId="{1D385E75-4B57-49C1-8598-3746ADB9CBB9}" type="parTrans" cxnId="{8ACEAFD0-9314-4477-A36C-5465A49F3B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B25110-0746-4C42-93F0-0E4959AE4A37}" type="sibTrans" cxnId="{8ACEAFD0-9314-4477-A36C-5465A49F3B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60C183-27A2-4625-8D9D-8DEEA64021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Gateways move data securely.</a:t>
          </a:r>
        </a:p>
      </dgm:t>
    </dgm:pt>
    <dgm:pt modelId="{9123ECEB-AF82-4E48-9FAA-D35C1256369D}" type="parTrans" cxnId="{E0AB5231-F38F-4EA3-9CAF-895E9D02FC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C0DEC5-4824-44EC-8094-40F815F75842}" type="sibTrans" cxnId="{E0AB5231-F38F-4EA3-9CAF-895E9D02FC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9B1737-F4B3-4758-A7CF-F861DE2BDB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Chargebacks = main fraud signal.</a:t>
          </a:r>
        </a:p>
      </dgm:t>
    </dgm:pt>
    <dgm:pt modelId="{C470FD8B-5AF6-4E7D-826B-C19B94EE2D2F}" type="parTrans" cxnId="{06B3F1C1-987F-49B1-B830-4A570CADEB2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6AA614-18F6-49FC-9BA1-BF79ADCE33E6}" type="sibTrans" cxnId="{06B3F1C1-987F-49B1-B830-4A570CADEB2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E1093B-B2EE-4E45-8214-2160D8D849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Risk management protects both profitability and licensing.</a:t>
          </a:r>
        </a:p>
      </dgm:t>
    </dgm:pt>
    <dgm:pt modelId="{B4C6FD5B-E439-490F-9393-6571685E2EF4}" type="parTrans" cxnId="{3FDCAE66-EA90-4372-9E9C-D4727E218EB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968CC9-247B-4449-84E2-06D7E72B08C6}" type="sibTrans" cxnId="{3FDCAE66-EA90-4372-9E9C-D4727E218EB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03CBD2-C284-40B1-B12D-41B1B401445A}" type="pres">
      <dgm:prSet presAssocID="{FB6E82D9-A3A2-4B80-82ED-77D245AEDDA4}" presName="root" presStyleCnt="0">
        <dgm:presLayoutVars>
          <dgm:dir/>
          <dgm:resizeHandles val="exact"/>
        </dgm:presLayoutVars>
      </dgm:prSet>
      <dgm:spPr/>
    </dgm:pt>
    <dgm:pt modelId="{3A5522A1-8919-4AB4-A3FF-62CB609485AE}" type="pres">
      <dgm:prSet presAssocID="{1C16803F-052F-49EE-BED5-670771B24B76}" presName="compNode" presStyleCnt="0"/>
      <dgm:spPr/>
    </dgm:pt>
    <dgm:pt modelId="{5FA1582D-738E-44E5-9747-35711674CF44}" type="pres">
      <dgm:prSet presAssocID="{1C16803F-052F-49EE-BED5-670771B24B76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9F2EE0B-E0E1-4DE6-8EC9-7B5E5285F87E}" type="pres">
      <dgm:prSet presAssocID="{1C16803F-052F-49EE-BED5-670771B24B7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4108EAC-B6F9-40B4-9136-B51261E057E2}" type="pres">
      <dgm:prSet presAssocID="{1C16803F-052F-49EE-BED5-670771B24B76}" presName="spaceRect" presStyleCnt="0"/>
      <dgm:spPr/>
    </dgm:pt>
    <dgm:pt modelId="{4AB19E39-740A-4AD5-A0D6-534BB7A85A47}" type="pres">
      <dgm:prSet presAssocID="{1C16803F-052F-49EE-BED5-670771B24B76}" presName="textRect" presStyleLbl="revTx" presStyleIdx="0" presStyleCnt="6">
        <dgm:presLayoutVars>
          <dgm:chMax val="1"/>
          <dgm:chPref val="1"/>
        </dgm:presLayoutVars>
      </dgm:prSet>
      <dgm:spPr/>
    </dgm:pt>
    <dgm:pt modelId="{70BC9572-B951-4553-9843-1A1EABBCA570}" type="pres">
      <dgm:prSet presAssocID="{D321A296-5CD8-49B2-9DEA-867DB2FC0B34}" presName="sibTrans" presStyleCnt="0"/>
      <dgm:spPr/>
    </dgm:pt>
    <dgm:pt modelId="{68556DA3-660C-4507-8451-88E6C3307595}" type="pres">
      <dgm:prSet presAssocID="{15DB62A8-2916-4B56-BA54-39BDC5C28F05}" presName="compNode" presStyleCnt="0"/>
      <dgm:spPr/>
    </dgm:pt>
    <dgm:pt modelId="{79EFD566-C166-43D5-A0F3-67A8412D043B}" type="pres">
      <dgm:prSet presAssocID="{15DB62A8-2916-4B56-BA54-39BDC5C28F05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4FDDEC0-5F2C-4FBE-94D1-787B44B4F734}" type="pres">
      <dgm:prSet presAssocID="{15DB62A8-2916-4B56-BA54-39BDC5C28F0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AF11315B-ED53-4DDE-B0BD-5D232F2A4972}" type="pres">
      <dgm:prSet presAssocID="{15DB62A8-2916-4B56-BA54-39BDC5C28F05}" presName="spaceRect" presStyleCnt="0"/>
      <dgm:spPr/>
    </dgm:pt>
    <dgm:pt modelId="{B189EAAA-E3F5-4DC5-A33D-5EA0A4C60627}" type="pres">
      <dgm:prSet presAssocID="{15DB62A8-2916-4B56-BA54-39BDC5C28F05}" presName="textRect" presStyleLbl="revTx" presStyleIdx="1" presStyleCnt="6">
        <dgm:presLayoutVars>
          <dgm:chMax val="1"/>
          <dgm:chPref val="1"/>
        </dgm:presLayoutVars>
      </dgm:prSet>
      <dgm:spPr/>
    </dgm:pt>
    <dgm:pt modelId="{A2584842-8F92-44B0-BEDA-BBA3509AC756}" type="pres">
      <dgm:prSet presAssocID="{16AE3F9E-98DD-496B-A0FD-9B069114F799}" presName="sibTrans" presStyleCnt="0"/>
      <dgm:spPr/>
    </dgm:pt>
    <dgm:pt modelId="{C8CAEC70-5981-41DD-A568-327A77535C16}" type="pres">
      <dgm:prSet presAssocID="{892C2F21-FEA1-491A-9595-CCBA0CFBE4D3}" presName="compNode" presStyleCnt="0"/>
      <dgm:spPr/>
    </dgm:pt>
    <dgm:pt modelId="{3BAA4925-E263-44BE-8B80-C3DC34A78784}" type="pres">
      <dgm:prSet presAssocID="{892C2F21-FEA1-491A-9595-CCBA0CFBE4D3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5A79598-6B46-424C-BC1C-D3AC427F6E1F}" type="pres">
      <dgm:prSet presAssocID="{892C2F21-FEA1-491A-9595-CCBA0CFBE4D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Banking with solid fill"/>
        </a:ext>
      </dgm:extLst>
    </dgm:pt>
    <dgm:pt modelId="{BA525307-3841-4C5F-AB3C-0420D426E482}" type="pres">
      <dgm:prSet presAssocID="{892C2F21-FEA1-491A-9595-CCBA0CFBE4D3}" presName="spaceRect" presStyleCnt="0"/>
      <dgm:spPr/>
    </dgm:pt>
    <dgm:pt modelId="{D0A1B475-EE43-457F-A656-4BAC6D79AA15}" type="pres">
      <dgm:prSet presAssocID="{892C2F21-FEA1-491A-9595-CCBA0CFBE4D3}" presName="textRect" presStyleLbl="revTx" presStyleIdx="2" presStyleCnt="6">
        <dgm:presLayoutVars>
          <dgm:chMax val="1"/>
          <dgm:chPref val="1"/>
        </dgm:presLayoutVars>
      </dgm:prSet>
      <dgm:spPr/>
    </dgm:pt>
    <dgm:pt modelId="{092B1C0A-03AB-4758-9F9D-95C227512C37}" type="pres">
      <dgm:prSet presAssocID="{62B25110-0746-4C42-93F0-0E4959AE4A37}" presName="sibTrans" presStyleCnt="0"/>
      <dgm:spPr/>
    </dgm:pt>
    <dgm:pt modelId="{E764D68A-4C6F-4683-BF78-5FF2BD1B0585}" type="pres">
      <dgm:prSet presAssocID="{5F60C183-27A2-4625-8D9D-8DEEA6402153}" presName="compNode" presStyleCnt="0"/>
      <dgm:spPr/>
    </dgm:pt>
    <dgm:pt modelId="{0A06B4D3-7EA7-4A93-9456-965D1F448EA2}" type="pres">
      <dgm:prSet presAssocID="{5F60C183-27A2-4625-8D9D-8DEEA6402153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E0F951B-FCC1-4B03-A6FD-6AD5F31DFB93}" type="pres">
      <dgm:prSet presAssocID="{5F60C183-27A2-4625-8D9D-8DEEA64021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9A4F7DC-7BF7-4E0E-B319-D76468C3842B}" type="pres">
      <dgm:prSet presAssocID="{5F60C183-27A2-4625-8D9D-8DEEA6402153}" presName="spaceRect" presStyleCnt="0"/>
      <dgm:spPr/>
    </dgm:pt>
    <dgm:pt modelId="{598F9A1A-6192-4CDF-84CC-197D42962D43}" type="pres">
      <dgm:prSet presAssocID="{5F60C183-27A2-4625-8D9D-8DEEA6402153}" presName="textRect" presStyleLbl="revTx" presStyleIdx="3" presStyleCnt="6">
        <dgm:presLayoutVars>
          <dgm:chMax val="1"/>
          <dgm:chPref val="1"/>
        </dgm:presLayoutVars>
      </dgm:prSet>
      <dgm:spPr/>
    </dgm:pt>
    <dgm:pt modelId="{595CB57D-95A0-43C6-95D9-37F09006F425}" type="pres">
      <dgm:prSet presAssocID="{87C0DEC5-4824-44EC-8094-40F815F75842}" presName="sibTrans" presStyleCnt="0"/>
      <dgm:spPr/>
    </dgm:pt>
    <dgm:pt modelId="{66C12C67-BA57-486B-A4AE-5081586B69D6}" type="pres">
      <dgm:prSet presAssocID="{189B1737-F4B3-4758-A7CF-F861DE2BDB57}" presName="compNode" presStyleCnt="0"/>
      <dgm:spPr/>
    </dgm:pt>
    <dgm:pt modelId="{94FF3119-E7C5-4DD2-94AF-D9EFAFE6ACFB}" type="pres">
      <dgm:prSet presAssocID="{189B1737-F4B3-4758-A7CF-F861DE2BDB57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1267ACB-8970-4EFF-9D3C-15F46207CCBE}" type="pres">
      <dgm:prSet presAssocID="{189B1737-F4B3-4758-A7CF-F861DE2BDB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225CC7B8-5831-4526-AFD5-A92D6256DCB9}" type="pres">
      <dgm:prSet presAssocID="{189B1737-F4B3-4758-A7CF-F861DE2BDB57}" presName="spaceRect" presStyleCnt="0"/>
      <dgm:spPr/>
    </dgm:pt>
    <dgm:pt modelId="{39D784A3-E04A-4155-81B3-D2E2E4DDC4DC}" type="pres">
      <dgm:prSet presAssocID="{189B1737-F4B3-4758-A7CF-F861DE2BDB57}" presName="textRect" presStyleLbl="revTx" presStyleIdx="4" presStyleCnt="6">
        <dgm:presLayoutVars>
          <dgm:chMax val="1"/>
          <dgm:chPref val="1"/>
        </dgm:presLayoutVars>
      </dgm:prSet>
      <dgm:spPr/>
    </dgm:pt>
    <dgm:pt modelId="{927A8E51-719C-4958-A30B-DF5EB29C1B50}" type="pres">
      <dgm:prSet presAssocID="{3E6AA614-18F6-49FC-9BA1-BF79ADCE33E6}" presName="sibTrans" presStyleCnt="0"/>
      <dgm:spPr/>
    </dgm:pt>
    <dgm:pt modelId="{39F29772-65C2-442F-97C7-B37833B290CA}" type="pres">
      <dgm:prSet presAssocID="{D9E1093B-B2EE-4E45-8214-2160D8D849AB}" presName="compNode" presStyleCnt="0"/>
      <dgm:spPr/>
    </dgm:pt>
    <dgm:pt modelId="{70DE01BA-2171-45E8-A925-7D85A9006F17}" type="pres">
      <dgm:prSet presAssocID="{D9E1093B-B2EE-4E45-8214-2160D8D849AB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61B3302-DBC2-4487-8613-0F681C6D5567}" type="pres">
      <dgm:prSet presAssocID="{D9E1093B-B2EE-4E45-8214-2160D8D849A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9B44FC6-9F7F-4031-8184-C28810650F00}" type="pres">
      <dgm:prSet presAssocID="{D9E1093B-B2EE-4E45-8214-2160D8D849AB}" presName="spaceRect" presStyleCnt="0"/>
      <dgm:spPr/>
    </dgm:pt>
    <dgm:pt modelId="{8647E043-B0C8-4A55-A924-5CCBB884E25A}" type="pres">
      <dgm:prSet presAssocID="{D9E1093B-B2EE-4E45-8214-2160D8D849A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9548110-DFC6-460D-B74F-01F39D848769}" type="presOf" srcId="{189B1737-F4B3-4758-A7CF-F861DE2BDB57}" destId="{39D784A3-E04A-4155-81B3-D2E2E4DDC4DC}" srcOrd="0" destOrd="0" presId="urn:microsoft.com/office/officeart/2018/5/layout/IconLeafLabelList"/>
    <dgm:cxn modelId="{E0AB5231-F38F-4EA3-9CAF-895E9D02FC82}" srcId="{FB6E82D9-A3A2-4B80-82ED-77D245AEDDA4}" destId="{5F60C183-27A2-4625-8D9D-8DEEA6402153}" srcOrd="3" destOrd="0" parTransId="{9123ECEB-AF82-4E48-9FAA-D35C1256369D}" sibTransId="{87C0DEC5-4824-44EC-8094-40F815F75842}"/>
    <dgm:cxn modelId="{A27C6F36-8A29-493D-93E4-5C226708253D}" srcId="{FB6E82D9-A3A2-4B80-82ED-77D245AEDDA4}" destId="{1C16803F-052F-49EE-BED5-670771B24B76}" srcOrd="0" destOrd="0" parTransId="{A828900B-AE00-4409-B335-A67A16D11DB3}" sibTransId="{D321A296-5CD8-49B2-9DEA-867DB2FC0B34}"/>
    <dgm:cxn modelId="{E3425961-C926-4BAF-AD5F-E4CCF9732768}" type="presOf" srcId="{5F60C183-27A2-4625-8D9D-8DEEA6402153}" destId="{598F9A1A-6192-4CDF-84CC-197D42962D43}" srcOrd="0" destOrd="0" presId="urn:microsoft.com/office/officeart/2018/5/layout/IconLeafLabelList"/>
    <dgm:cxn modelId="{B85BFC45-D266-490B-BE2B-87F84DB7D13C}" type="presOf" srcId="{1C16803F-052F-49EE-BED5-670771B24B76}" destId="{4AB19E39-740A-4AD5-A0D6-534BB7A85A47}" srcOrd="0" destOrd="0" presId="urn:microsoft.com/office/officeart/2018/5/layout/IconLeafLabelList"/>
    <dgm:cxn modelId="{3FDCAE66-EA90-4372-9E9C-D4727E218EB0}" srcId="{FB6E82D9-A3A2-4B80-82ED-77D245AEDDA4}" destId="{D9E1093B-B2EE-4E45-8214-2160D8D849AB}" srcOrd="5" destOrd="0" parTransId="{B4C6FD5B-E439-490F-9393-6571685E2EF4}" sibTransId="{23968CC9-247B-4449-84E2-06D7E72B08C6}"/>
    <dgm:cxn modelId="{EE211452-775F-4AF4-9E97-117BCD438387}" srcId="{FB6E82D9-A3A2-4B80-82ED-77D245AEDDA4}" destId="{15DB62A8-2916-4B56-BA54-39BDC5C28F05}" srcOrd="1" destOrd="0" parTransId="{ED30298E-FF6C-4A85-9837-11223ED504B6}" sibTransId="{16AE3F9E-98DD-496B-A0FD-9B069114F799}"/>
    <dgm:cxn modelId="{1ABDCFA6-7E87-48CF-9B90-67667376B631}" type="presOf" srcId="{892C2F21-FEA1-491A-9595-CCBA0CFBE4D3}" destId="{D0A1B475-EE43-457F-A656-4BAC6D79AA15}" srcOrd="0" destOrd="0" presId="urn:microsoft.com/office/officeart/2018/5/layout/IconLeafLabelList"/>
    <dgm:cxn modelId="{06CFD3BF-2FF8-4137-BBBF-D46FB4072BE0}" type="presOf" srcId="{D9E1093B-B2EE-4E45-8214-2160D8D849AB}" destId="{8647E043-B0C8-4A55-A924-5CCBB884E25A}" srcOrd="0" destOrd="0" presId="urn:microsoft.com/office/officeart/2018/5/layout/IconLeafLabelList"/>
    <dgm:cxn modelId="{06B3F1C1-987F-49B1-B830-4A570CADEB2F}" srcId="{FB6E82D9-A3A2-4B80-82ED-77D245AEDDA4}" destId="{189B1737-F4B3-4758-A7CF-F861DE2BDB57}" srcOrd="4" destOrd="0" parTransId="{C470FD8B-5AF6-4E7D-826B-C19B94EE2D2F}" sibTransId="{3E6AA614-18F6-49FC-9BA1-BF79ADCE33E6}"/>
    <dgm:cxn modelId="{8ACEAFD0-9314-4477-A36C-5465A49F3BC8}" srcId="{FB6E82D9-A3A2-4B80-82ED-77D245AEDDA4}" destId="{892C2F21-FEA1-491A-9595-CCBA0CFBE4D3}" srcOrd="2" destOrd="0" parTransId="{1D385E75-4B57-49C1-8598-3746ADB9CBB9}" sibTransId="{62B25110-0746-4C42-93F0-0E4959AE4A37}"/>
    <dgm:cxn modelId="{51AC1CE6-026D-4CDB-BFA8-DC3658D0A528}" type="presOf" srcId="{FB6E82D9-A3A2-4B80-82ED-77D245AEDDA4}" destId="{FC03CBD2-C284-40B1-B12D-41B1B401445A}" srcOrd="0" destOrd="0" presId="urn:microsoft.com/office/officeart/2018/5/layout/IconLeafLabelList"/>
    <dgm:cxn modelId="{2E4AC9FD-3366-4AD5-82AA-7C1503BBC92E}" type="presOf" srcId="{15DB62A8-2916-4B56-BA54-39BDC5C28F05}" destId="{B189EAAA-E3F5-4DC5-A33D-5EA0A4C60627}" srcOrd="0" destOrd="0" presId="urn:microsoft.com/office/officeart/2018/5/layout/IconLeafLabelList"/>
    <dgm:cxn modelId="{7897D80E-3032-400C-9282-2209A9B875A2}" type="presParOf" srcId="{FC03CBD2-C284-40B1-B12D-41B1B401445A}" destId="{3A5522A1-8919-4AB4-A3FF-62CB609485AE}" srcOrd="0" destOrd="0" presId="urn:microsoft.com/office/officeart/2018/5/layout/IconLeafLabelList"/>
    <dgm:cxn modelId="{C9073D1F-80D8-4D7A-BDF0-6B1F61A5458F}" type="presParOf" srcId="{3A5522A1-8919-4AB4-A3FF-62CB609485AE}" destId="{5FA1582D-738E-44E5-9747-35711674CF44}" srcOrd="0" destOrd="0" presId="urn:microsoft.com/office/officeart/2018/5/layout/IconLeafLabelList"/>
    <dgm:cxn modelId="{9BBF3589-75CD-4256-BBBA-54257CB97A9E}" type="presParOf" srcId="{3A5522A1-8919-4AB4-A3FF-62CB609485AE}" destId="{C9F2EE0B-E0E1-4DE6-8EC9-7B5E5285F87E}" srcOrd="1" destOrd="0" presId="urn:microsoft.com/office/officeart/2018/5/layout/IconLeafLabelList"/>
    <dgm:cxn modelId="{CA9A6C38-FA76-416E-B1E8-0BE60DAF6D06}" type="presParOf" srcId="{3A5522A1-8919-4AB4-A3FF-62CB609485AE}" destId="{A4108EAC-B6F9-40B4-9136-B51261E057E2}" srcOrd="2" destOrd="0" presId="urn:microsoft.com/office/officeart/2018/5/layout/IconLeafLabelList"/>
    <dgm:cxn modelId="{56880A3A-58D0-4B0A-A7B7-94247E1A3897}" type="presParOf" srcId="{3A5522A1-8919-4AB4-A3FF-62CB609485AE}" destId="{4AB19E39-740A-4AD5-A0D6-534BB7A85A47}" srcOrd="3" destOrd="0" presId="urn:microsoft.com/office/officeart/2018/5/layout/IconLeafLabelList"/>
    <dgm:cxn modelId="{1686459D-7175-48DE-B260-70D83BA2262B}" type="presParOf" srcId="{FC03CBD2-C284-40B1-B12D-41B1B401445A}" destId="{70BC9572-B951-4553-9843-1A1EABBCA570}" srcOrd="1" destOrd="0" presId="urn:microsoft.com/office/officeart/2018/5/layout/IconLeafLabelList"/>
    <dgm:cxn modelId="{8006CAF3-6686-4223-94ED-38AC4F8EBA44}" type="presParOf" srcId="{FC03CBD2-C284-40B1-B12D-41B1B401445A}" destId="{68556DA3-660C-4507-8451-88E6C3307595}" srcOrd="2" destOrd="0" presId="urn:microsoft.com/office/officeart/2018/5/layout/IconLeafLabelList"/>
    <dgm:cxn modelId="{7643210A-B381-4A7A-A4AD-32BFD61B94D7}" type="presParOf" srcId="{68556DA3-660C-4507-8451-88E6C3307595}" destId="{79EFD566-C166-43D5-A0F3-67A8412D043B}" srcOrd="0" destOrd="0" presId="urn:microsoft.com/office/officeart/2018/5/layout/IconLeafLabelList"/>
    <dgm:cxn modelId="{3CE11A84-0435-4287-895B-63DE41266D99}" type="presParOf" srcId="{68556DA3-660C-4507-8451-88E6C3307595}" destId="{24FDDEC0-5F2C-4FBE-94D1-787B44B4F734}" srcOrd="1" destOrd="0" presId="urn:microsoft.com/office/officeart/2018/5/layout/IconLeafLabelList"/>
    <dgm:cxn modelId="{F7F4CCC2-F46B-4784-B647-C03A5F51AB87}" type="presParOf" srcId="{68556DA3-660C-4507-8451-88E6C3307595}" destId="{AF11315B-ED53-4DDE-B0BD-5D232F2A4972}" srcOrd="2" destOrd="0" presId="urn:microsoft.com/office/officeart/2018/5/layout/IconLeafLabelList"/>
    <dgm:cxn modelId="{E9560797-99B9-42CD-84A3-DEF8D4514FC1}" type="presParOf" srcId="{68556DA3-660C-4507-8451-88E6C3307595}" destId="{B189EAAA-E3F5-4DC5-A33D-5EA0A4C60627}" srcOrd="3" destOrd="0" presId="urn:microsoft.com/office/officeart/2018/5/layout/IconLeafLabelList"/>
    <dgm:cxn modelId="{16AB68E1-03EF-46AD-B43D-C547AA851557}" type="presParOf" srcId="{FC03CBD2-C284-40B1-B12D-41B1B401445A}" destId="{A2584842-8F92-44B0-BEDA-BBA3509AC756}" srcOrd="3" destOrd="0" presId="urn:microsoft.com/office/officeart/2018/5/layout/IconLeafLabelList"/>
    <dgm:cxn modelId="{72C8136D-910B-4C41-9702-CDEB1E525F34}" type="presParOf" srcId="{FC03CBD2-C284-40B1-B12D-41B1B401445A}" destId="{C8CAEC70-5981-41DD-A568-327A77535C16}" srcOrd="4" destOrd="0" presId="urn:microsoft.com/office/officeart/2018/5/layout/IconLeafLabelList"/>
    <dgm:cxn modelId="{5ACD30B7-F7C0-4733-A027-FEAAECC91986}" type="presParOf" srcId="{C8CAEC70-5981-41DD-A568-327A77535C16}" destId="{3BAA4925-E263-44BE-8B80-C3DC34A78784}" srcOrd="0" destOrd="0" presId="urn:microsoft.com/office/officeart/2018/5/layout/IconLeafLabelList"/>
    <dgm:cxn modelId="{01832FAB-2D8A-48FD-80A9-E060C1309026}" type="presParOf" srcId="{C8CAEC70-5981-41DD-A568-327A77535C16}" destId="{35A79598-6B46-424C-BC1C-D3AC427F6E1F}" srcOrd="1" destOrd="0" presId="urn:microsoft.com/office/officeart/2018/5/layout/IconLeafLabelList"/>
    <dgm:cxn modelId="{9C3EB815-5E85-47D5-8BDB-8D4842298C29}" type="presParOf" srcId="{C8CAEC70-5981-41DD-A568-327A77535C16}" destId="{BA525307-3841-4C5F-AB3C-0420D426E482}" srcOrd="2" destOrd="0" presId="urn:microsoft.com/office/officeart/2018/5/layout/IconLeafLabelList"/>
    <dgm:cxn modelId="{F2084244-2595-4D71-9178-122F20A9DE69}" type="presParOf" srcId="{C8CAEC70-5981-41DD-A568-327A77535C16}" destId="{D0A1B475-EE43-457F-A656-4BAC6D79AA15}" srcOrd="3" destOrd="0" presId="urn:microsoft.com/office/officeart/2018/5/layout/IconLeafLabelList"/>
    <dgm:cxn modelId="{42C2C7A2-26D8-4BE4-91DF-A4576A59BDBE}" type="presParOf" srcId="{FC03CBD2-C284-40B1-B12D-41B1B401445A}" destId="{092B1C0A-03AB-4758-9F9D-95C227512C37}" srcOrd="5" destOrd="0" presId="urn:microsoft.com/office/officeart/2018/5/layout/IconLeafLabelList"/>
    <dgm:cxn modelId="{FF175790-5FA9-44D4-AF52-22E46B4BACE1}" type="presParOf" srcId="{FC03CBD2-C284-40B1-B12D-41B1B401445A}" destId="{E764D68A-4C6F-4683-BF78-5FF2BD1B0585}" srcOrd="6" destOrd="0" presId="urn:microsoft.com/office/officeart/2018/5/layout/IconLeafLabelList"/>
    <dgm:cxn modelId="{B27B446A-8222-4219-B00F-D6143F25FED3}" type="presParOf" srcId="{E764D68A-4C6F-4683-BF78-5FF2BD1B0585}" destId="{0A06B4D3-7EA7-4A93-9456-965D1F448EA2}" srcOrd="0" destOrd="0" presId="urn:microsoft.com/office/officeart/2018/5/layout/IconLeafLabelList"/>
    <dgm:cxn modelId="{76FCE5BC-626B-4B9F-BDC7-631BD61D7F88}" type="presParOf" srcId="{E764D68A-4C6F-4683-BF78-5FF2BD1B0585}" destId="{5E0F951B-FCC1-4B03-A6FD-6AD5F31DFB93}" srcOrd="1" destOrd="0" presId="urn:microsoft.com/office/officeart/2018/5/layout/IconLeafLabelList"/>
    <dgm:cxn modelId="{0A85FBCF-0B53-4C26-A401-18940BFA70AA}" type="presParOf" srcId="{E764D68A-4C6F-4683-BF78-5FF2BD1B0585}" destId="{F9A4F7DC-7BF7-4E0E-B319-D76468C3842B}" srcOrd="2" destOrd="0" presId="urn:microsoft.com/office/officeart/2018/5/layout/IconLeafLabelList"/>
    <dgm:cxn modelId="{7F55469F-001E-4C44-A59B-D68A236F8F56}" type="presParOf" srcId="{E764D68A-4C6F-4683-BF78-5FF2BD1B0585}" destId="{598F9A1A-6192-4CDF-84CC-197D42962D43}" srcOrd="3" destOrd="0" presId="urn:microsoft.com/office/officeart/2018/5/layout/IconLeafLabelList"/>
    <dgm:cxn modelId="{C38E4F6A-7AD2-4386-BB34-ED6839518F57}" type="presParOf" srcId="{FC03CBD2-C284-40B1-B12D-41B1B401445A}" destId="{595CB57D-95A0-43C6-95D9-37F09006F425}" srcOrd="7" destOrd="0" presId="urn:microsoft.com/office/officeart/2018/5/layout/IconLeafLabelList"/>
    <dgm:cxn modelId="{B43A3BF8-9C8B-480E-9849-019C22D0FC3E}" type="presParOf" srcId="{FC03CBD2-C284-40B1-B12D-41B1B401445A}" destId="{66C12C67-BA57-486B-A4AE-5081586B69D6}" srcOrd="8" destOrd="0" presId="urn:microsoft.com/office/officeart/2018/5/layout/IconLeafLabelList"/>
    <dgm:cxn modelId="{81F20F5E-B068-41C3-AAED-AEB012D714C7}" type="presParOf" srcId="{66C12C67-BA57-486B-A4AE-5081586B69D6}" destId="{94FF3119-E7C5-4DD2-94AF-D9EFAFE6ACFB}" srcOrd="0" destOrd="0" presId="urn:microsoft.com/office/officeart/2018/5/layout/IconLeafLabelList"/>
    <dgm:cxn modelId="{65C41A20-8239-42B5-82D4-F9C5087BDF3B}" type="presParOf" srcId="{66C12C67-BA57-486B-A4AE-5081586B69D6}" destId="{01267ACB-8970-4EFF-9D3C-15F46207CCBE}" srcOrd="1" destOrd="0" presId="urn:microsoft.com/office/officeart/2018/5/layout/IconLeafLabelList"/>
    <dgm:cxn modelId="{5B29F0CA-DDD1-45A9-8806-9EE98C40E07D}" type="presParOf" srcId="{66C12C67-BA57-486B-A4AE-5081586B69D6}" destId="{225CC7B8-5831-4526-AFD5-A92D6256DCB9}" srcOrd="2" destOrd="0" presId="urn:microsoft.com/office/officeart/2018/5/layout/IconLeafLabelList"/>
    <dgm:cxn modelId="{C772122E-7B5F-4841-AF6A-37CA88F0FBAF}" type="presParOf" srcId="{66C12C67-BA57-486B-A4AE-5081586B69D6}" destId="{39D784A3-E04A-4155-81B3-D2E2E4DDC4DC}" srcOrd="3" destOrd="0" presId="urn:microsoft.com/office/officeart/2018/5/layout/IconLeafLabelList"/>
    <dgm:cxn modelId="{FDE892BB-DAF4-4199-8667-6BE84487DD48}" type="presParOf" srcId="{FC03CBD2-C284-40B1-B12D-41B1B401445A}" destId="{927A8E51-719C-4958-A30B-DF5EB29C1B50}" srcOrd="9" destOrd="0" presId="urn:microsoft.com/office/officeart/2018/5/layout/IconLeafLabelList"/>
    <dgm:cxn modelId="{B0D3863C-022F-439E-ABB6-21C78C8ED8FC}" type="presParOf" srcId="{FC03CBD2-C284-40B1-B12D-41B1B401445A}" destId="{39F29772-65C2-442F-97C7-B37833B290CA}" srcOrd="10" destOrd="0" presId="urn:microsoft.com/office/officeart/2018/5/layout/IconLeafLabelList"/>
    <dgm:cxn modelId="{80A5CF4A-4955-4BEE-BE23-518649D04FC0}" type="presParOf" srcId="{39F29772-65C2-442F-97C7-B37833B290CA}" destId="{70DE01BA-2171-45E8-A925-7D85A9006F17}" srcOrd="0" destOrd="0" presId="urn:microsoft.com/office/officeart/2018/5/layout/IconLeafLabelList"/>
    <dgm:cxn modelId="{1A3E4B91-2123-4F88-9A68-453A13E52005}" type="presParOf" srcId="{39F29772-65C2-442F-97C7-B37833B290CA}" destId="{C61B3302-DBC2-4487-8613-0F681C6D5567}" srcOrd="1" destOrd="0" presId="urn:microsoft.com/office/officeart/2018/5/layout/IconLeafLabelList"/>
    <dgm:cxn modelId="{2F3C4CE2-E620-452D-8095-F9CE4A67C16C}" type="presParOf" srcId="{39F29772-65C2-442F-97C7-B37833B290CA}" destId="{39B44FC6-9F7F-4031-8184-C28810650F00}" srcOrd="2" destOrd="0" presId="urn:microsoft.com/office/officeart/2018/5/layout/IconLeafLabelList"/>
    <dgm:cxn modelId="{E6D654FB-E26F-42A8-AE33-ED77B21F96C5}" type="presParOf" srcId="{39F29772-65C2-442F-97C7-B37833B290CA}" destId="{8647E043-B0C8-4A55-A924-5CCBB884E25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04871A-BCF3-4B13-AA95-CB44FF4106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CEFA47-5ED6-4C6A-98C5-0A7463B8195E}">
      <dgm:prSet/>
      <dgm:spPr/>
      <dgm:t>
        <a:bodyPr/>
        <a:lstStyle/>
        <a:p>
          <a:pPr algn="just"/>
          <a:r>
            <a:rPr lang="en-US" kern="1200" dirty="0">
              <a:latin typeface="Arial" panose="020B0604020202020204" pitchFamily="34" charset="0"/>
              <a:cs typeface="Arial" panose="020B0604020202020204" pitchFamily="34" charset="0"/>
            </a:rPr>
            <a:t>From a descriptive standpoint, the data looks quite representative of real-world payment behavior. </a:t>
          </a:r>
        </a:p>
        <a:p>
          <a:pPr algn="just"/>
          <a:r>
            <a:rPr lang="en-US" kern="1200" dirty="0"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b="1" kern="1200" dirty="0">
              <a:latin typeface="Arial" panose="020B0604020202020204" pitchFamily="34" charset="0"/>
              <a:cs typeface="Arial" panose="020B0604020202020204" pitchFamily="34" charset="0"/>
            </a:rPr>
            <a:t>average transaction amount is </a:t>
          </a:r>
          <a:r>
            <a:rPr lang="en-US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$767, </a:t>
          </a:r>
          <a:r>
            <a:rPr lang="en-US" kern="1200" dirty="0">
              <a:latin typeface="Arial" panose="020B0604020202020204" pitchFamily="34" charset="0"/>
              <a:cs typeface="Arial" panose="020B0604020202020204" pitchFamily="34" charset="0"/>
            </a:rPr>
            <a:t>with a wide range of</a:t>
          </a:r>
          <a:r>
            <a:rPr lang="en-US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$1 to $4,097,</a:t>
          </a:r>
          <a:r>
            <a:rPr lang="en-US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kern="1200" dirty="0">
              <a:latin typeface="Arial" panose="020B0604020202020204" pitchFamily="34" charset="0"/>
              <a:cs typeface="Arial" panose="020B0604020202020204" pitchFamily="34" charset="0"/>
            </a:rPr>
            <a:t>indicating both micro and high-value payments, typical of a mobile transaction base.</a:t>
          </a:r>
        </a:p>
      </dgm:t>
    </dgm:pt>
    <dgm:pt modelId="{C3B54727-BB67-457F-B127-DF3F81435918}" type="parTrans" cxnId="{B1A56CAB-D629-4DA0-9298-735D536B5B57}">
      <dgm:prSet/>
      <dgm:spPr/>
      <dgm:t>
        <a:bodyPr/>
        <a:lstStyle/>
        <a:p>
          <a:endParaRPr lang="en-US"/>
        </a:p>
      </dgm:t>
    </dgm:pt>
    <dgm:pt modelId="{DAB6FAB0-B6A1-4A90-9AE2-1FF7ECFB1D3E}" type="sibTrans" cxnId="{B1A56CAB-D629-4DA0-9298-735D536B5B57}">
      <dgm:prSet/>
      <dgm:spPr/>
      <dgm:t>
        <a:bodyPr/>
        <a:lstStyle/>
        <a:p>
          <a:endParaRPr lang="en-US"/>
        </a:p>
      </dgm:t>
    </dgm:pt>
    <dgm:pt modelId="{2EAB0C55-A892-4546-990D-AE42FEB0C06E}">
      <dgm:prSet/>
      <dgm:spPr/>
      <dgm:t>
        <a:bodyPr/>
        <a:lstStyle/>
        <a:p>
          <a:pPr algn="just"/>
          <a:r>
            <a:rPr lang="en-US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About</a:t>
          </a:r>
          <a:r>
            <a:rPr lang="en-US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12.2% of transactions have chargebacks, </a:t>
          </a:r>
          <a:r>
            <a:rPr lang="en-US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which is substantially higher than typical payment-industry rates (usually under 1%), suggesting that the dataset includes strong fraud signals for analysis.</a:t>
          </a:r>
        </a:p>
      </dgm:t>
    </dgm:pt>
    <dgm:pt modelId="{3FD1B8AA-2E32-4C89-B1D9-EA099BC4B786}" type="parTrans" cxnId="{8E75D202-45CC-4143-8145-6A941351DECD}">
      <dgm:prSet/>
      <dgm:spPr/>
      <dgm:t>
        <a:bodyPr/>
        <a:lstStyle/>
        <a:p>
          <a:endParaRPr lang="en-US"/>
        </a:p>
      </dgm:t>
    </dgm:pt>
    <dgm:pt modelId="{FED37D34-7633-43F9-A311-D8DACF6E6A8B}" type="sibTrans" cxnId="{8E75D202-45CC-4143-8145-6A941351DECD}">
      <dgm:prSet/>
      <dgm:spPr/>
      <dgm:t>
        <a:bodyPr/>
        <a:lstStyle/>
        <a:p>
          <a:endParaRPr lang="en-US"/>
        </a:p>
      </dgm:t>
    </dgm:pt>
    <dgm:pt modelId="{B25FD00F-FE87-4317-8490-42EAE2168CD5}">
      <dgm:prSet/>
      <dgm:spPr/>
      <dgm:t>
        <a:bodyPr/>
        <a:lstStyle/>
        <a:p>
          <a:pPr algn="just"/>
          <a:r>
            <a:rPr lang="en-US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Majority of transactions are under </a:t>
          </a:r>
          <a:r>
            <a:rPr lang="en-US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$300, </a:t>
          </a:r>
          <a:r>
            <a:rPr lang="en-US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but high fraud occurs in </a:t>
          </a:r>
          <a:r>
            <a:rPr lang="en-US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&gt;$1k </a:t>
          </a:r>
          <a:r>
            <a:rPr lang="en-US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bucket.</a:t>
          </a:r>
          <a:r>
            <a:rPr lang="en-US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
Transactions peak during afternoon hours (12–18) and late evening (18–24).
High fraud activity observed outside business hours.</a:t>
          </a:r>
        </a:p>
      </dgm:t>
    </dgm:pt>
    <dgm:pt modelId="{A471E135-0BA7-43D2-85AC-BA741DE94708}" type="parTrans" cxnId="{70DDEDA3-7B04-4CF2-BFB4-287E8AB4BF22}">
      <dgm:prSet/>
      <dgm:spPr/>
      <dgm:t>
        <a:bodyPr/>
        <a:lstStyle/>
        <a:p>
          <a:endParaRPr lang="en-US"/>
        </a:p>
      </dgm:t>
    </dgm:pt>
    <dgm:pt modelId="{0AAEE39E-4712-4624-BA7D-E584E7AA03D0}" type="sibTrans" cxnId="{70DDEDA3-7B04-4CF2-BFB4-287E8AB4BF22}">
      <dgm:prSet/>
      <dgm:spPr/>
      <dgm:t>
        <a:bodyPr/>
        <a:lstStyle/>
        <a:p>
          <a:endParaRPr lang="en-US"/>
        </a:p>
      </dgm:t>
    </dgm:pt>
    <dgm:pt modelId="{DBB88B26-E7D6-46FF-987F-6B0E6C35AE76}" type="pres">
      <dgm:prSet presAssocID="{CB04871A-BCF3-4B13-AA95-CB44FF4106F3}" presName="root" presStyleCnt="0">
        <dgm:presLayoutVars>
          <dgm:dir/>
          <dgm:resizeHandles val="exact"/>
        </dgm:presLayoutVars>
      </dgm:prSet>
      <dgm:spPr/>
    </dgm:pt>
    <dgm:pt modelId="{7829682A-0252-475F-A949-BEB430E3C04A}" type="pres">
      <dgm:prSet presAssocID="{EECEFA47-5ED6-4C6A-98C5-0A7463B8195E}" presName="compNode" presStyleCnt="0"/>
      <dgm:spPr/>
    </dgm:pt>
    <dgm:pt modelId="{2464ED47-8E56-4B05-9504-2AEBC67951B2}" type="pres">
      <dgm:prSet presAssocID="{EECEFA47-5ED6-4C6A-98C5-0A7463B8195E}" presName="bgRect" presStyleLbl="bgShp" presStyleIdx="0" presStyleCnt="3"/>
      <dgm:spPr/>
    </dgm:pt>
    <dgm:pt modelId="{FA6E15FC-2110-4664-B4F6-445C661D5F7D}" type="pres">
      <dgm:prSet presAssocID="{EECEFA47-5ED6-4C6A-98C5-0A7463B819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F589DB71-C5AC-4A09-84F3-D8B01CD1C2C6}" type="pres">
      <dgm:prSet presAssocID="{EECEFA47-5ED6-4C6A-98C5-0A7463B8195E}" presName="spaceRect" presStyleCnt="0"/>
      <dgm:spPr/>
    </dgm:pt>
    <dgm:pt modelId="{73A34385-AF57-4BAB-ACFF-0418C839982C}" type="pres">
      <dgm:prSet presAssocID="{EECEFA47-5ED6-4C6A-98C5-0A7463B8195E}" presName="parTx" presStyleLbl="revTx" presStyleIdx="0" presStyleCnt="3">
        <dgm:presLayoutVars>
          <dgm:chMax val="0"/>
          <dgm:chPref val="0"/>
        </dgm:presLayoutVars>
      </dgm:prSet>
      <dgm:spPr/>
    </dgm:pt>
    <dgm:pt modelId="{428ECABE-5CEA-49CC-B5D1-1F5CB926052D}" type="pres">
      <dgm:prSet presAssocID="{DAB6FAB0-B6A1-4A90-9AE2-1FF7ECFB1D3E}" presName="sibTrans" presStyleCnt="0"/>
      <dgm:spPr/>
    </dgm:pt>
    <dgm:pt modelId="{F38F41BA-6424-4BCE-965B-EFCC26348965}" type="pres">
      <dgm:prSet presAssocID="{2EAB0C55-A892-4546-990D-AE42FEB0C06E}" presName="compNode" presStyleCnt="0"/>
      <dgm:spPr/>
    </dgm:pt>
    <dgm:pt modelId="{3F7453C2-4F83-4432-97E6-4994E8E924CD}" type="pres">
      <dgm:prSet presAssocID="{2EAB0C55-A892-4546-990D-AE42FEB0C06E}" presName="bgRect" presStyleLbl="bgShp" presStyleIdx="1" presStyleCnt="3"/>
      <dgm:spPr/>
    </dgm:pt>
    <dgm:pt modelId="{9CEE7239-0A42-465C-9DBC-B196503BD7DC}" type="pres">
      <dgm:prSet presAssocID="{2EAB0C55-A892-4546-990D-AE42FEB0C0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FCB95BE-2B35-48F9-A4D0-33D393ADEC0D}" type="pres">
      <dgm:prSet presAssocID="{2EAB0C55-A892-4546-990D-AE42FEB0C06E}" presName="spaceRect" presStyleCnt="0"/>
      <dgm:spPr/>
    </dgm:pt>
    <dgm:pt modelId="{17035AA4-8686-4779-936A-49175F9BD0C1}" type="pres">
      <dgm:prSet presAssocID="{2EAB0C55-A892-4546-990D-AE42FEB0C06E}" presName="parTx" presStyleLbl="revTx" presStyleIdx="1" presStyleCnt="3">
        <dgm:presLayoutVars>
          <dgm:chMax val="0"/>
          <dgm:chPref val="0"/>
        </dgm:presLayoutVars>
      </dgm:prSet>
      <dgm:spPr/>
    </dgm:pt>
    <dgm:pt modelId="{20511E45-2AEC-4146-A032-6FC8E061446E}" type="pres">
      <dgm:prSet presAssocID="{FED37D34-7633-43F9-A311-D8DACF6E6A8B}" presName="sibTrans" presStyleCnt="0"/>
      <dgm:spPr/>
    </dgm:pt>
    <dgm:pt modelId="{32675B30-E87F-454B-A73B-E5DA744022C3}" type="pres">
      <dgm:prSet presAssocID="{B25FD00F-FE87-4317-8490-42EAE2168CD5}" presName="compNode" presStyleCnt="0"/>
      <dgm:spPr/>
    </dgm:pt>
    <dgm:pt modelId="{35C6F123-0244-45B8-A68A-0A16229B468E}" type="pres">
      <dgm:prSet presAssocID="{B25FD00F-FE87-4317-8490-42EAE2168CD5}" presName="bgRect" presStyleLbl="bgShp" presStyleIdx="2" presStyleCnt="3"/>
      <dgm:spPr/>
    </dgm:pt>
    <dgm:pt modelId="{69087A82-B5FA-412B-8E39-19ECCEF2D2CE}" type="pres">
      <dgm:prSet presAssocID="{B25FD00F-FE87-4317-8490-42EAE2168C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B64A830-0EAE-4DCF-9D65-F2C06B91DD02}" type="pres">
      <dgm:prSet presAssocID="{B25FD00F-FE87-4317-8490-42EAE2168CD5}" presName="spaceRect" presStyleCnt="0"/>
      <dgm:spPr/>
    </dgm:pt>
    <dgm:pt modelId="{2A939545-CD38-4DE9-B791-F29297E93CCD}" type="pres">
      <dgm:prSet presAssocID="{B25FD00F-FE87-4317-8490-42EAE2168CD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75D202-45CC-4143-8145-6A941351DECD}" srcId="{CB04871A-BCF3-4B13-AA95-CB44FF4106F3}" destId="{2EAB0C55-A892-4546-990D-AE42FEB0C06E}" srcOrd="1" destOrd="0" parTransId="{3FD1B8AA-2E32-4C89-B1D9-EA099BC4B786}" sibTransId="{FED37D34-7633-43F9-A311-D8DACF6E6A8B}"/>
    <dgm:cxn modelId="{75CBEC37-C1FB-43DE-8FA9-381E2456D779}" type="presOf" srcId="{2EAB0C55-A892-4546-990D-AE42FEB0C06E}" destId="{17035AA4-8686-4779-936A-49175F9BD0C1}" srcOrd="0" destOrd="0" presId="urn:microsoft.com/office/officeart/2018/2/layout/IconVerticalSolidList"/>
    <dgm:cxn modelId="{36090991-59FB-4575-BD06-84A366D61910}" type="presOf" srcId="{B25FD00F-FE87-4317-8490-42EAE2168CD5}" destId="{2A939545-CD38-4DE9-B791-F29297E93CCD}" srcOrd="0" destOrd="0" presId="urn:microsoft.com/office/officeart/2018/2/layout/IconVerticalSolidList"/>
    <dgm:cxn modelId="{1A890294-201E-4A52-A112-D6F6E39C59F4}" type="presOf" srcId="{CB04871A-BCF3-4B13-AA95-CB44FF4106F3}" destId="{DBB88B26-E7D6-46FF-987F-6B0E6C35AE76}" srcOrd="0" destOrd="0" presId="urn:microsoft.com/office/officeart/2018/2/layout/IconVerticalSolidList"/>
    <dgm:cxn modelId="{70DDEDA3-7B04-4CF2-BFB4-287E8AB4BF22}" srcId="{CB04871A-BCF3-4B13-AA95-CB44FF4106F3}" destId="{B25FD00F-FE87-4317-8490-42EAE2168CD5}" srcOrd="2" destOrd="0" parTransId="{A471E135-0BA7-43D2-85AC-BA741DE94708}" sibTransId="{0AAEE39E-4712-4624-BA7D-E584E7AA03D0}"/>
    <dgm:cxn modelId="{B1A56CAB-D629-4DA0-9298-735D536B5B57}" srcId="{CB04871A-BCF3-4B13-AA95-CB44FF4106F3}" destId="{EECEFA47-5ED6-4C6A-98C5-0A7463B8195E}" srcOrd="0" destOrd="0" parTransId="{C3B54727-BB67-457F-B127-DF3F81435918}" sibTransId="{DAB6FAB0-B6A1-4A90-9AE2-1FF7ECFB1D3E}"/>
    <dgm:cxn modelId="{FF1A21AC-9D17-4DA0-8568-B4E90FAC9E14}" type="presOf" srcId="{EECEFA47-5ED6-4C6A-98C5-0A7463B8195E}" destId="{73A34385-AF57-4BAB-ACFF-0418C839982C}" srcOrd="0" destOrd="0" presId="urn:microsoft.com/office/officeart/2018/2/layout/IconVerticalSolidList"/>
    <dgm:cxn modelId="{839D7684-CD83-472D-BFD8-119F2D301E16}" type="presParOf" srcId="{DBB88B26-E7D6-46FF-987F-6B0E6C35AE76}" destId="{7829682A-0252-475F-A949-BEB430E3C04A}" srcOrd="0" destOrd="0" presId="urn:microsoft.com/office/officeart/2018/2/layout/IconVerticalSolidList"/>
    <dgm:cxn modelId="{ED7515DA-DEA8-4A91-84A1-34812FA608C1}" type="presParOf" srcId="{7829682A-0252-475F-A949-BEB430E3C04A}" destId="{2464ED47-8E56-4B05-9504-2AEBC67951B2}" srcOrd="0" destOrd="0" presId="urn:microsoft.com/office/officeart/2018/2/layout/IconVerticalSolidList"/>
    <dgm:cxn modelId="{51CA183E-6C5B-4231-BE64-55BDBC170F8D}" type="presParOf" srcId="{7829682A-0252-475F-A949-BEB430E3C04A}" destId="{FA6E15FC-2110-4664-B4F6-445C661D5F7D}" srcOrd="1" destOrd="0" presId="urn:microsoft.com/office/officeart/2018/2/layout/IconVerticalSolidList"/>
    <dgm:cxn modelId="{AE37E968-F9BA-4A1A-A721-79583492997E}" type="presParOf" srcId="{7829682A-0252-475F-A949-BEB430E3C04A}" destId="{F589DB71-C5AC-4A09-84F3-D8B01CD1C2C6}" srcOrd="2" destOrd="0" presId="urn:microsoft.com/office/officeart/2018/2/layout/IconVerticalSolidList"/>
    <dgm:cxn modelId="{2B39EF08-1F9C-4156-A360-ED75E9B6AB51}" type="presParOf" srcId="{7829682A-0252-475F-A949-BEB430E3C04A}" destId="{73A34385-AF57-4BAB-ACFF-0418C839982C}" srcOrd="3" destOrd="0" presId="urn:microsoft.com/office/officeart/2018/2/layout/IconVerticalSolidList"/>
    <dgm:cxn modelId="{AE7C3C75-155E-4FFA-9B23-B877861D8F48}" type="presParOf" srcId="{DBB88B26-E7D6-46FF-987F-6B0E6C35AE76}" destId="{428ECABE-5CEA-49CC-B5D1-1F5CB926052D}" srcOrd="1" destOrd="0" presId="urn:microsoft.com/office/officeart/2018/2/layout/IconVerticalSolidList"/>
    <dgm:cxn modelId="{1D067F34-9B4D-4EDE-ADAE-BAC628E776EE}" type="presParOf" srcId="{DBB88B26-E7D6-46FF-987F-6B0E6C35AE76}" destId="{F38F41BA-6424-4BCE-965B-EFCC26348965}" srcOrd="2" destOrd="0" presId="urn:microsoft.com/office/officeart/2018/2/layout/IconVerticalSolidList"/>
    <dgm:cxn modelId="{AAB6AF87-BDC9-4CAC-8C54-74A4334BC14C}" type="presParOf" srcId="{F38F41BA-6424-4BCE-965B-EFCC26348965}" destId="{3F7453C2-4F83-4432-97E6-4994E8E924CD}" srcOrd="0" destOrd="0" presId="urn:microsoft.com/office/officeart/2018/2/layout/IconVerticalSolidList"/>
    <dgm:cxn modelId="{3715A3E6-26D7-4C0D-847E-3999AD855F89}" type="presParOf" srcId="{F38F41BA-6424-4BCE-965B-EFCC26348965}" destId="{9CEE7239-0A42-465C-9DBC-B196503BD7DC}" srcOrd="1" destOrd="0" presId="urn:microsoft.com/office/officeart/2018/2/layout/IconVerticalSolidList"/>
    <dgm:cxn modelId="{EF38AC85-22FE-4B4C-BE37-81E1B293FFA6}" type="presParOf" srcId="{F38F41BA-6424-4BCE-965B-EFCC26348965}" destId="{6FCB95BE-2B35-48F9-A4D0-33D393ADEC0D}" srcOrd="2" destOrd="0" presId="urn:microsoft.com/office/officeart/2018/2/layout/IconVerticalSolidList"/>
    <dgm:cxn modelId="{AEB1F94A-BE6B-46FD-A3B5-BDAD517930D6}" type="presParOf" srcId="{F38F41BA-6424-4BCE-965B-EFCC26348965}" destId="{17035AA4-8686-4779-936A-49175F9BD0C1}" srcOrd="3" destOrd="0" presId="urn:microsoft.com/office/officeart/2018/2/layout/IconVerticalSolidList"/>
    <dgm:cxn modelId="{8FB2C2DC-07C5-4B11-890C-0C66D1E9107F}" type="presParOf" srcId="{DBB88B26-E7D6-46FF-987F-6B0E6C35AE76}" destId="{20511E45-2AEC-4146-A032-6FC8E061446E}" srcOrd="3" destOrd="0" presId="urn:microsoft.com/office/officeart/2018/2/layout/IconVerticalSolidList"/>
    <dgm:cxn modelId="{EA504C30-E854-4F36-B2FE-F79D30DD24FE}" type="presParOf" srcId="{DBB88B26-E7D6-46FF-987F-6B0E6C35AE76}" destId="{32675B30-E87F-454B-A73B-E5DA744022C3}" srcOrd="4" destOrd="0" presId="urn:microsoft.com/office/officeart/2018/2/layout/IconVerticalSolidList"/>
    <dgm:cxn modelId="{B07E4D45-7464-4E67-92F3-79AEE6D2D328}" type="presParOf" srcId="{32675B30-E87F-454B-A73B-E5DA744022C3}" destId="{35C6F123-0244-45B8-A68A-0A16229B468E}" srcOrd="0" destOrd="0" presId="urn:microsoft.com/office/officeart/2018/2/layout/IconVerticalSolidList"/>
    <dgm:cxn modelId="{347281B1-6C6A-4408-8374-A9087D0F823F}" type="presParOf" srcId="{32675B30-E87F-454B-A73B-E5DA744022C3}" destId="{69087A82-B5FA-412B-8E39-19ECCEF2D2CE}" srcOrd="1" destOrd="0" presId="urn:microsoft.com/office/officeart/2018/2/layout/IconVerticalSolidList"/>
    <dgm:cxn modelId="{C94EA7B9-8E0C-4F51-A4A2-B9AB8F1A32E9}" type="presParOf" srcId="{32675B30-E87F-454B-A73B-E5DA744022C3}" destId="{3B64A830-0EAE-4DCF-9D65-F2C06B91DD02}" srcOrd="2" destOrd="0" presId="urn:microsoft.com/office/officeart/2018/2/layout/IconVerticalSolidList"/>
    <dgm:cxn modelId="{F68C885D-319B-4FA6-8820-716395E03AA2}" type="presParOf" srcId="{32675B30-E87F-454B-A73B-E5DA744022C3}" destId="{2A939545-CD38-4DE9-B791-F29297E93C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1F96-BB2E-46EF-8CC1-6A99BE4596A9}">
      <dsp:nvSpPr>
        <dsp:cNvPr id="0" name=""/>
        <dsp:cNvSpPr/>
      </dsp:nvSpPr>
      <dsp:spPr>
        <a:xfrm>
          <a:off x="0" y="2415"/>
          <a:ext cx="5115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E1F20-A448-449E-ADA2-DD9123E37BEA}">
      <dsp:nvSpPr>
        <dsp:cNvPr id="0" name=""/>
        <dsp:cNvSpPr/>
      </dsp:nvSpPr>
      <dsp:spPr>
        <a:xfrm>
          <a:off x="0" y="2415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Issuer: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Provides cards, checks funds, absorbs fraud loss.</a:t>
          </a:r>
        </a:p>
      </dsp:txBody>
      <dsp:txXfrm>
        <a:off x="0" y="2415"/>
        <a:ext cx="5115491" cy="823831"/>
      </dsp:txXfrm>
    </dsp:sp>
    <dsp:sp modelId="{5058FF45-A3DC-41B2-9088-0E2251D0B7AA}">
      <dsp:nvSpPr>
        <dsp:cNvPr id="0" name=""/>
        <dsp:cNvSpPr/>
      </dsp:nvSpPr>
      <dsp:spPr>
        <a:xfrm>
          <a:off x="0" y="826246"/>
          <a:ext cx="5115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A2E47-EB8D-4FAD-91B5-5749C8BC28AE}">
      <dsp:nvSpPr>
        <dsp:cNvPr id="0" name=""/>
        <dsp:cNvSpPr/>
      </dsp:nvSpPr>
      <dsp:spPr>
        <a:xfrm>
          <a:off x="0" y="826246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Card Network: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Routes and governs rules.</a:t>
          </a:r>
        </a:p>
      </dsp:txBody>
      <dsp:txXfrm>
        <a:off x="0" y="826246"/>
        <a:ext cx="5115491" cy="823831"/>
      </dsp:txXfrm>
    </dsp:sp>
    <dsp:sp modelId="{EE61A423-44F3-452E-9B2B-0989D5DAF2EB}">
      <dsp:nvSpPr>
        <dsp:cNvPr id="0" name=""/>
        <dsp:cNvSpPr/>
      </dsp:nvSpPr>
      <dsp:spPr>
        <a:xfrm>
          <a:off x="0" y="1650077"/>
          <a:ext cx="5115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0E10B-090C-4FDD-AD18-5483E5E22B4A}">
      <dsp:nvSpPr>
        <dsp:cNvPr id="0" name=""/>
        <dsp:cNvSpPr/>
      </dsp:nvSpPr>
      <dsp:spPr>
        <a:xfrm>
          <a:off x="0" y="1650077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Arial" panose="020B0604020202020204" pitchFamily="34" charset="0"/>
              <a:cs typeface="Arial" panose="020B0604020202020204" pitchFamily="34" charset="0"/>
            </a:rPr>
            <a:t>Acquirer:</a:t>
          </a: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 Manages merchant onboarding, clearing, settlement.</a:t>
          </a:r>
        </a:p>
      </dsp:txBody>
      <dsp:txXfrm>
        <a:off x="0" y="1650077"/>
        <a:ext cx="5115491" cy="823831"/>
      </dsp:txXfrm>
    </dsp:sp>
    <dsp:sp modelId="{FAD3E60A-2163-4987-8601-4084A5E9B47B}">
      <dsp:nvSpPr>
        <dsp:cNvPr id="0" name=""/>
        <dsp:cNvSpPr/>
      </dsp:nvSpPr>
      <dsp:spPr>
        <a:xfrm>
          <a:off x="0" y="2473908"/>
          <a:ext cx="5115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76759-4B67-4419-8670-28FA07F1FA17}">
      <dsp:nvSpPr>
        <dsp:cNvPr id="0" name=""/>
        <dsp:cNvSpPr/>
      </dsp:nvSpPr>
      <dsp:spPr>
        <a:xfrm>
          <a:off x="0" y="2473909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Sub-Acquirer: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Aggregates small merchants, handles tech + risk.</a:t>
          </a:r>
        </a:p>
      </dsp:txBody>
      <dsp:txXfrm>
        <a:off x="0" y="2473909"/>
        <a:ext cx="5115491" cy="823831"/>
      </dsp:txXfrm>
    </dsp:sp>
    <dsp:sp modelId="{315504D5-BEF3-4BE8-AF9B-1A661C73074C}">
      <dsp:nvSpPr>
        <dsp:cNvPr id="0" name=""/>
        <dsp:cNvSpPr/>
      </dsp:nvSpPr>
      <dsp:spPr>
        <a:xfrm>
          <a:off x="0" y="3297740"/>
          <a:ext cx="5115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779D8-140B-4603-9C29-9F774B9FB339}">
      <dsp:nvSpPr>
        <dsp:cNvPr id="0" name=""/>
        <dsp:cNvSpPr/>
      </dsp:nvSpPr>
      <dsp:spPr>
        <a:xfrm>
          <a:off x="0" y="3297740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Gateway: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Routes transaction data; no funds handled.</a:t>
          </a:r>
        </a:p>
      </dsp:txBody>
      <dsp:txXfrm>
        <a:off x="0" y="3297740"/>
        <a:ext cx="5115491" cy="823831"/>
      </dsp:txXfrm>
    </dsp:sp>
    <dsp:sp modelId="{2BF60772-9093-461E-B637-8CA2ABA8AB17}">
      <dsp:nvSpPr>
        <dsp:cNvPr id="0" name=""/>
        <dsp:cNvSpPr/>
      </dsp:nvSpPr>
      <dsp:spPr>
        <a:xfrm>
          <a:off x="0" y="4121571"/>
          <a:ext cx="51154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3D131-8A4E-468F-A81B-735AD3883A01}">
      <dsp:nvSpPr>
        <dsp:cNvPr id="0" name=""/>
        <dsp:cNvSpPr/>
      </dsp:nvSpPr>
      <dsp:spPr>
        <a:xfrm>
          <a:off x="0" y="4121571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Merchant: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Accepts payment.</a:t>
          </a:r>
        </a:p>
      </dsp:txBody>
      <dsp:txXfrm>
        <a:off x="0" y="4121571"/>
        <a:ext cx="5115491" cy="823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279A1-FCF8-4F16-BB06-218D69B47512}">
      <dsp:nvSpPr>
        <dsp:cNvPr id="0" name=""/>
        <dsp:cNvSpPr/>
      </dsp:nvSpPr>
      <dsp:spPr>
        <a:xfrm>
          <a:off x="1212569" y="720210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28E09-0B23-4761-80B6-90C368552CF4}">
      <dsp:nvSpPr>
        <dsp:cNvPr id="0" name=""/>
        <dsp:cNvSpPr/>
      </dsp:nvSpPr>
      <dsp:spPr>
        <a:xfrm>
          <a:off x="417971" y="2457260"/>
          <a:ext cx="2889450" cy="117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Direct Acquiring: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Merchant → Acquirer → Network → Issuer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(Large merchants; direct relationship).</a:t>
          </a:r>
        </a:p>
      </dsp:txBody>
      <dsp:txXfrm>
        <a:off x="417971" y="2457260"/>
        <a:ext cx="2889450" cy="1173867"/>
      </dsp:txXfrm>
    </dsp:sp>
    <dsp:sp modelId="{9CB0912D-7F32-4776-965F-BFEDFE13F39B}">
      <dsp:nvSpPr>
        <dsp:cNvPr id="0" name=""/>
        <dsp:cNvSpPr/>
      </dsp:nvSpPr>
      <dsp:spPr>
        <a:xfrm>
          <a:off x="4607673" y="720210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BCDAA-85C7-44BE-8169-E4354E7B71CD}">
      <dsp:nvSpPr>
        <dsp:cNvPr id="0" name=""/>
        <dsp:cNvSpPr/>
      </dsp:nvSpPr>
      <dsp:spPr>
        <a:xfrm>
          <a:off x="3813075" y="2457260"/>
          <a:ext cx="2889450" cy="117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Sub-Acquiring: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Merchant → Sub-Acquirer → Acquirer → Network → Issuer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(Aggregated merchants; sub-acquirer absorbs fraud risk).</a:t>
          </a:r>
        </a:p>
      </dsp:txBody>
      <dsp:txXfrm>
        <a:off x="3813075" y="2457260"/>
        <a:ext cx="2889450" cy="1173867"/>
      </dsp:txXfrm>
    </dsp:sp>
    <dsp:sp modelId="{F311D37D-8BB9-4E48-885D-70BF3BFB5552}">
      <dsp:nvSpPr>
        <dsp:cNvPr id="0" name=""/>
        <dsp:cNvSpPr/>
      </dsp:nvSpPr>
      <dsp:spPr>
        <a:xfrm>
          <a:off x="8002777" y="720210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01D30-66B4-4FDB-AE27-E764D34C1882}">
      <dsp:nvSpPr>
        <dsp:cNvPr id="0" name=""/>
        <dsp:cNvSpPr/>
      </dsp:nvSpPr>
      <dsp:spPr>
        <a:xfrm>
          <a:off x="7208178" y="2457260"/>
          <a:ext cx="2889450" cy="1173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Gateway Model: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Merchant → Gateway → Acquirer → Network → Issuer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(Gateway only routes data).</a:t>
          </a:r>
        </a:p>
      </dsp:txBody>
      <dsp:txXfrm>
        <a:off x="7208178" y="2457260"/>
        <a:ext cx="2889450" cy="1173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FA2A2-CB85-4631-8BD6-9497C69E740C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E9D4F-FAAF-480F-973C-9254E3CA7A3B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32886-D317-4719-9040-211AA342D6F0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-Cardholder disputes → Issuer initiates.</a:t>
          </a:r>
        </a:p>
      </dsp:txBody>
      <dsp:txXfrm>
        <a:off x="1357965" y="2319"/>
        <a:ext cx="4887299" cy="1175727"/>
      </dsp:txXfrm>
    </dsp:sp>
    <dsp:sp modelId="{746B8AE0-7FD5-4EAE-8176-85F1754728A6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74AE4-D8D3-4618-B199-518327159126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062CD-4D0E-47EC-95BE-4E97D28B70E5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-Network notifies Acquirer → Merchant is debited.</a:t>
          </a:r>
        </a:p>
      </dsp:txBody>
      <dsp:txXfrm>
        <a:off x="1357965" y="1471979"/>
        <a:ext cx="4887299" cy="1175727"/>
      </dsp:txXfrm>
    </dsp:sp>
    <dsp:sp modelId="{D76BBEC5-9778-4DC7-AD88-735B599C884E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92017-89F1-4175-B85A-0249BC8EE87F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69889-0049-4A3F-A28E-B12D80A756E4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-The merchant can “represent” with proof.</a:t>
          </a:r>
        </a:p>
      </dsp:txBody>
      <dsp:txXfrm>
        <a:off x="1357965" y="2941639"/>
        <a:ext cx="4887299" cy="1175727"/>
      </dsp:txXfrm>
    </dsp:sp>
    <dsp:sp modelId="{375A352B-E58A-411C-92E9-E901A6B94FA3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A071E-A0C3-4AB2-8E6B-00EBA4B7BDBE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DA0DD-9C58-4B06-9F15-6599329B183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-Decision finalized by Issuer</a:t>
          </a:r>
        </a:p>
      </dsp:txBody>
      <dsp:txXfrm>
        <a:off x="1357965" y="4411299"/>
        <a:ext cx="4887299" cy="1175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B92D5-C00D-4EE7-8A60-BD825183949D}">
      <dsp:nvSpPr>
        <dsp:cNvPr id="0" name=""/>
        <dsp:cNvSpPr/>
      </dsp:nvSpPr>
      <dsp:spPr>
        <a:xfrm>
          <a:off x="0" y="2972527"/>
          <a:ext cx="10515600" cy="975650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Risk Chain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Fraudulent transaction → chargeback → acquirer loss → acquirer pushes controls downstream → sub-acquirer / gateway implements fraud prevention</a:t>
          </a:r>
        </a:p>
      </dsp:txBody>
      <dsp:txXfrm>
        <a:off x="0" y="2972527"/>
        <a:ext cx="10515600" cy="975650"/>
      </dsp:txXfrm>
    </dsp:sp>
    <dsp:sp modelId="{1D3A0E1D-3662-4985-9936-36AFB7F29F6D}">
      <dsp:nvSpPr>
        <dsp:cNvPr id="0" name=""/>
        <dsp:cNvSpPr/>
      </dsp:nvSpPr>
      <dsp:spPr>
        <a:xfrm rot="10800000">
          <a:off x="0" y="1486612"/>
          <a:ext cx="10515600" cy="1500549"/>
        </a:xfrm>
        <a:prstGeom prst="upArrowCallout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Key Points</a:t>
          </a:r>
        </a:p>
      </dsp:txBody>
      <dsp:txXfrm rot="-10800000">
        <a:off x="0" y="1486612"/>
        <a:ext cx="10515600" cy="526692"/>
      </dsp:txXfrm>
    </dsp:sp>
    <dsp:sp modelId="{44324A50-C595-4B45-88BC-CFE793DEA3BE}">
      <dsp:nvSpPr>
        <dsp:cNvPr id="0" name=""/>
        <dsp:cNvSpPr/>
      </dsp:nvSpPr>
      <dsp:spPr>
        <a:xfrm>
          <a:off x="0" y="2013305"/>
          <a:ext cx="2628899" cy="4486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rial" panose="020B0604020202020204" pitchFamily="34" charset="0"/>
              <a:cs typeface="Arial" panose="020B0604020202020204" pitchFamily="34" charset="0"/>
            </a:rPr>
            <a:t>High chargeback ratio </a:t>
          </a: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→ indicator of poor merchant quality or fraud ring activity.</a:t>
          </a:r>
        </a:p>
      </dsp:txBody>
      <dsp:txXfrm>
        <a:off x="0" y="2013305"/>
        <a:ext cx="2628899" cy="448664"/>
      </dsp:txXfrm>
    </dsp:sp>
    <dsp:sp modelId="{E78300DC-19F6-486A-B86E-61E450DAE962}">
      <dsp:nvSpPr>
        <dsp:cNvPr id="0" name=""/>
        <dsp:cNvSpPr/>
      </dsp:nvSpPr>
      <dsp:spPr>
        <a:xfrm>
          <a:off x="2628900" y="2013305"/>
          <a:ext cx="2628899" cy="4486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Card networks monitor thresholds (~1%).</a:t>
          </a:r>
        </a:p>
      </dsp:txBody>
      <dsp:txXfrm>
        <a:off x="2628900" y="2013305"/>
        <a:ext cx="2628899" cy="448664"/>
      </dsp:txXfrm>
    </dsp:sp>
    <dsp:sp modelId="{03475A38-1ED6-4C3E-AB0C-F998FB12C186}">
      <dsp:nvSpPr>
        <dsp:cNvPr id="0" name=""/>
        <dsp:cNvSpPr/>
      </dsp:nvSpPr>
      <dsp:spPr>
        <a:xfrm>
          <a:off x="5257800" y="2013305"/>
          <a:ext cx="2628899" cy="4486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 pitchFamily="34" charset="0"/>
              <a:cs typeface="Arial" panose="020B0604020202020204" pitchFamily="34" charset="0"/>
            </a:rPr>
            <a:t>High ratio = acquirer penalties or license risk.</a:t>
          </a:r>
        </a:p>
      </dsp:txBody>
      <dsp:txXfrm>
        <a:off x="5257800" y="2013305"/>
        <a:ext cx="2628899" cy="448664"/>
      </dsp:txXfrm>
    </dsp:sp>
    <dsp:sp modelId="{1A5D3E34-AAD2-4640-98A1-96AAF9CF5767}">
      <dsp:nvSpPr>
        <dsp:cNvPr id="0" name=""/>
        <dsp:cNvSpPr/>
      </dsp:nvSpPr>
      <dsp:spPr>
        <a:xfrm>
          <a:off x="7886700" y="2013305"/>
          <a:ext cx="2628899" cy="448664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 panose="020B0604020202020204" pitchFamily="34" charset="0"/>
              <a:cs typeface="Arial" panose="020B0604020202020204" pitchFamily="34" charset="0"/>
            </a:rPr>
            <a:t>Fraud prevention aims to </a:t>
          </a:r>
          <a:r>
            <a:rPr lang="en-US" sz="1000" b="1" kern="1200">
              <a:latin typeface="Arial" panose="020B0604020202020204" pitchFamily="34" charset="0"/>
              <a:cs typeface="Arial" panose="020B0604020202020204" pitchFamily="34" charset="0"/>
            </a:rPr>
            <a:t>reduce chargebacks</a:t>
          </a:r>
          <a:r>
            <a:rPr lang="en-US" sz="1000" kern="1200">
              <a:latin typeface="Arial" panose="020B0604020202020204" pitchFamily="34" charset="0"/>
              <a:cs typeface="Arial" panose="020B0604020202020204" pitchFamily="34" charset="0"/>
            </a:rPr>
            <a:t>, not just detect fraud.</a:t>
          </a:r>
        </a:p>
      </dsp:txBody>
      <dsp:txXfrm>
        <a:off x="7886700" y="2013305"/>
        <a:ext cx="2628899" cy="448664"/>
      </dsp:txXfrm>
    </dsp:sp>
    <dsp:sp modelId="{95C4AC3A-566E-443F-845C-8DCCCDE869FA}">
      <dsp:nvSpPr>
        <dsp:cNvPr id="0" name=""/>
        <dsp:cNvSpPr/>
      </dsp:nvSpPr>
      <dsp:spPr>
        <a:xfrm rot="10800000">
          <a:off x="0" y="697"/>
          <a:ext cx="10515600" cy="1500549"/>
        </a:xfrm>
        <a:prstGeom prst="upArrowCallout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Chargebacks are the main feedback signal for fraud risk in acquiring.</a:t>
          </a:r>
        </a:p>
      </dsp:txBody>
      <dsp:txXfrm rot="10800000">
        <a:off x="0" y="697"/>
        <a:ext cx="10515600" cy="975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582D-738E-44E5-9747-35711674CF44}">
      <dsp:nvSpPr>
        <dsp:cNvPr id="0" name=""/>
        <dsp:cNvSpPr/>
      </dsp:nvSpPr>
      <dsp:spPr>
        <a:xfrm>
          <a:off x="340423" y="542615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2EE0B-E0E1-4DE6-8EC9-7B5E5285F87E}">
      <dsp:nvSpPr>
        <dsp:cNvPr id="0" name=""/>
        <dsp:cNvSpPr/>
      </dsp:nvSpPr>
      <dsp:spPr>
        <a:xfrm>
          <a:off x="565739" y="767931"/>
          <a:ext cx="606621" cy="6066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19E39-740A-4AD5-A0D6-534BB7A85A47}">
      <dsp:nvSpPr>
        <dsp:cNvPr id="0" name=""/>
        <dsp:cNvSpPr/>
      </dsp:nvSpPr>
      <dsp:spPr>
        <a:xfrm>
          <a:off x="2448" y="1929177"/>
          <a:ext cx="1733203" cy="69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The acquiring ecosystem balances trust, risk, and money movement.</a:t>
          </a:r>
        </a:p>
      </dsp:txBody>
      <dsp:txXfrm>
        <a:off x="2448" y="1929177"/>
        <a:ext cx="1733203" cy="693281"/>
      </dsp:txXfrm>
    </dsp:sp>
    <dsp:sp modelId="{79EFD566-C166-43D5-A0F3-67A8412D043B}">
      <dsp:nvSpPr>
        <dsp:cNvPr id="0" name=""/>
        <dsp:cNvSpPr/>
      </dsp:nvSpPr>
      <dsp:spPr>
        <a:xfrm>
          <a:off x="2376937" y="542615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DDEC0-5F2C-4FBE-94D1-787B44B4F734}">
      <dsp:nvSpPr>
        <dsp:cNvPr id="0" name=""/>
        <dsp:cNvSpPr/>
      </dsp:nvSpPr>
      <dsp:spPr>
        <a:xfrm>
          <a:off x="2602253" y="767931"/>
          <a:ext cx="606621" cy="6066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9EAAA-E3F5-4DC5-A33D-5EA0A4C60627}">
      <dsp:nvSpPr>
        <dsp:cNvPr id="0" name=""/>
        <dsp:cNvSpPr/>
      </dsp:nvSpPr>
      <dsp:spPr>
        <a:xfrm>
          <a:off x="2038962" y="1929177"/>
          <a:ext cx="1733203" cy="69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Acquiring connects merchants to the card ecosystem.</a:t>
          </a:r>
        </a:p>
      </dsp:txBody>
      <dsp:txXfrm>
        <a:off x="2038962" y="1929177"/>
        <a:ext cx="1733203" cy="693281"/>
      </dsp:txXfrm>
    </dsp:sp>
    <dsp:sp modelId="{3BAA4925-E263-44BE-8B80-C3DC34A78784}">
      <dsp:nvSpPr>
        <dsp:cNvPr id="0" name=""/>
        <dsp:cNvSpPr/>
      </dsp:nvSpPr>
      <dsp:spPr>
        <a:xfrm>
          <a:off x="4413450" y="542615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79598-6B46-424C-BC1C-D3AC427F6E1F}">
      <dsp:nvSpPr>
        <dsp:cNvPr id="0" name=""/>
        <dsp:cNvSpPr/>
      </dsp:nvSpPr>
      <dsp:spPr>
        <a:xfrm>
          <a:off x="4638767" y="767931"/>
          <a:ext cx="606621" cy="6066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1B475-EE43-457F-A656-4BAC6D79AA15}">
      <dsp:nvSpPr>
        <dsp:cNvPr id="0" name=""/>
        <dsp:cNvSpPr/>
      </dsp:nvSpPr>
      <dsp:spPr>
        <a:xfrm>
          <a:off x="4075476" y="1929177"/>
          <a:ext cx="1733203" cy="69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Acquirers &amp; sub-acquirers shoulder financial risk.</a:t>
          </a:r>
        </a:p>
      </dsp:txBody>
      <dsp:txXfrm>
        <a:off x="4075476" y="1929177"/>
        <a:ext cx="1733203" cy="693281"/>
      </dsp:txXfrm>
    </dsp:sp>
    <dsp:sp modelId="{0A06B4D3-7EA7-4A93-9456-965D1F448EA2}">
      <dsp:nvSpPr>
        <dsp:cNvPr id="0" name=""/>
        <dsp:cNvSpPr/>
      </dsp:nvSpPr>
      <dsp:spPr>
        <a:xfrm>
          <a:off x="340423" y="3055759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F951B-FCC1-4B03-A6FD-6AD5F31DFB93}">
      <dsp:nvSpPr>
        <dsp:cNvPr id="0" name=""/>
        <dsp:cNvSpPr/>
      </dsp:nvSpPr>
      <dsp:spPr>
        <a:xfrm>
          <a:off x="565739" y="3281076"/>
          <a:ext cx="606621" cy="6066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F9A1A-6192-4CDF-84CC-197D42962D43}">
      <dsp:nvSpPr>
        <dsp:cNvPr id="0" name=""/>
        <dsp:cNvSpPr/>
      </dsp:nvSpPr>
      <dsp:spPr>
        <a:xfrm>
          <a:off x="2448" y="4442322"/>
          <a:ext cx="1733203" cy="69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Arial" panose="020B0604020202020204" pitchFamily="34" charset="0"/>
              <a:cs typeface="Arial" panose="020B0604020202020204" pitchFamily="34" charset="0"/>
            </a:rPr>
            <a:t>Gateways move data securely.</a:t>
          </a:r>
        </a:p>
      </dsp:txBody>
      <dsp:txXfrm>
        <a:off x="2448" y="4442322"/>
        <a:ext cx="1733203" cy="693281"/>
      </dsp:txXfrm>
    </dsp:sp>
    <dsp:sp modelId="{94FF3119-E7C5-4DD2-94AF-D9EFAFE6ACFB}">
      <dsp:nvSpPr>
        <dsp:cNvPr id="0" name=""/>
        <dsp:cNvSpPr/>
      </dsp:nvSpPr>
      <dsp:spPr>
        <a:xfrm>
          <a:off x="2376937" y="3055759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67ACB-8970-4EFF-9D3C-15F46207CCBE}">
      <dsp:nvSpPr>
        <dsp:cNvPr id="0" name=""/>
        <dsp:cNvSpPr/>
      </dsp:nvSpPr>
      <dsp:spPr>
        <a:xfrm>
          <a:off x="2602253" y="3281076"/>
          <a:ext cx="606621" cy="6066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784A3-E04A-4155-81B3-D2E2E4DDC4DC}">
      <dsp:nvSpPr>
        <dsp:cNvPr id="0" name=""/>
        <dsp:cNvSpPr/>
      </dsp:nvSpPr>
      <dsp:spPr>
        <a:xfrm>
          <a:off x="2038962" y="4442322"/>
          <a:ext cx="1733203" cy="69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Arial" panose="020B0604020202020204" pitchFamily="34" charset="0"/>
              <a:cs typeface="Arial" panose="020B0604020202020204" pitchFamily="34" charset="0"/>
            </a:rPr>
            <a:t>Chargebacks = main fraud signal.</a:t>
          </a:r>
        </a:p>
      </dsp:txBody>
      <dsp:txXfrm>
        <a:off x="2038962" y="4442322"/>
        <a:ext cx="1733203" cy="693281"/>
      </dsp:txXfrm>
    </dsp:sp>
    <dsp:sp modelId="{70DE01BA-2171-45E8-A925-7D85A9006F17}">
      <dsp:nvSpPr>
        <dsp:cNvPr id="0" name=""/>
        <dsp:cNvSpPr/>
      </dsp:nvSpPr>
      <dsp:spPr>
        <a:xfrm>
          <a:off x="4413450" y="3055759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B3302-DBC2-4487-8613-0F681C6D5567}">
      <dsp:nvSpPr>
        <dsp:cNvPr id="0" name=""/>
        <dsp:cNvSpPr/>
      </dsp:nvSpPr>
      <dsp:spPr>
        <a:xfrm>
          <a:off x="4638767" y="3281076"/>
          <a:ext cx="606621" cy="6066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E043-B0C8-4A55-A924-5CCBB884E25A}">
      <dsp:nvSpPr>
        <dsp:cNvPr id="0" name=""/>
        <dsp:cNvSpPr/>
      </dsp:nvSpPr>
      <dsp:spPr>
        <a:xfrm>
          <a:off x="4075476" y="4442322"/>
          <a:ext cx="1733203" cy="69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Arial" panose="020B0604020202020204" pitchFamily="34" charset="0"/>
              <a:cs typeface="Arial" panose="020B0604020202020204" pitchFamily="34" charset="0"/>
            </a:rPr>
            <a:t>Risk management protects both profitability and licensing.</a:t>
          </a:r>
        </a:p>
      </dsp:txBody>
      <dsp:txXfrm>
        <a:off x="4075476" y="4442322"/>
        <a:ext cx="1733203" cy="6932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4ED47-8E56-4B05-9504-2AEBC67951B2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E15FC-2110-4664-B4F6-445C661D5F7D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34385-AF57-4BAB-ACFF-0418C839982C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From a descriptive standpoint, the data looks quite representative of real-world payment behavior. </a:t>
          </a: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The </a:t>
          </a: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average transaction amount is </a:t>
          </a:r>
          <a:r>
            <a:rPr lang="en-US" sz="17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$767, </a:t>
          </a: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with a wide range of</a:t>
          </a: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7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$1 to $4,097,</a:t>
          </a: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indicating both micro and high-value payments, typical of a mobile transaction base.</a:t>
          </a:r>
        </a:p>
      </dsp:txBody>
      <dsp:txXfrm>
        <a:off x="1437631" y="531"/>
        <a:ext cx="9077968" cy="1244702"/>
      </dsp:txXfrm>
    </dsp:sp>
    <dsp:sp modelId="{3F7453C2-4F83-4432-97E6-4994E8E924C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E7239-0A42-465C-9DBC-B196503BD7DC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35AA4-8686-4779-936A-49175F9BD0C1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About</a:t>
          </a: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7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12.2% of transactions have chargebacks, </a:t>
          </a:r>
          <a:r>
            <a:rPr lang="en-US" sz="17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which is substantially higher than typical payment-industry rates (usually under 1%), suggesting that the dataset includes strong fraud signals for analysis.</a:t>
          </a:r>
        </a:p>
      </dsp:txBody>
      <dsp:txXfrm>
        <a:off x="1437631" y="1556410"/>
        <a:ext cx="9077968" cy="1244702"/>
      </dsp:txXfrm>
    </dsp:sp>
    <dsp:sp modelId="{35C6F123-0244-45B8-A68A-0A16229B468E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87A82-B5FA-412B-8E39-19ECCEF2D2CE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39545-CD38-4DE9-B791-F29297E93CCD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Majority of transactions are under </a:t>
          </a:r>
          <a:r>
            <a:rPr lang="en-US" sz="17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$300, </a:t>
          </a:r>
          <a:r>
            <a:rPr lang="en-US" sz="17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but high fraud occurs in </a:t>
          </a:r>
          <a:r>
            <a:rPr lang="en-US" sz="17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&gt;$1k </a:t>
          </a:r>
          <a:r>
            <a:rPr lang="en-US" sz="17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bucket.</a:t>
          </a:r>
          <a:r>
            <a:rPr lang="en-US" sz="17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
Transactions peak during afternoon hours (12–18) and late evening (18–24).
High fraud activity observed outside business hours.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8ADF3-9F56-48C5-8331-4519CE5E9D56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2CC9-7D0A-4CD1-AD3D-1FC398DE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2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1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6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9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A9C8-7B43-D2F5-3432-65C205FB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DD7A7-182D-1B7B-4E67-623E3D252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FA032-BA6E-A676-A543-FFA7A2624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114C-306C-E68F-B215-E50A3D315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3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299CA-0891-9AAD-38C6-060AC9A0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24AE9-3E20-FFF6-DBB6-17C004776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969EA-6704-B6C8-BBC8-C691ABDE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F8CA-9AC0-73FF-A94D-5B5C3EE94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5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B581-94BD-756C-E579-1207AC10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6CB16-3011-8854-3909-F8FE1FE73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F641B-8698-9C2A-633B-B86A57DFA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D30F5-43EA-867F-C950-C7AE0CDF3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5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2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1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4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2CC9-7D0A-4CD1-AD3D-1FC398DEED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555E-6B3C-3E68-218F-0D75D0B59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5404F-DCAA-676C-9462-F663738F6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BF1F-2AC1-4324-5A4A-039035041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8FEB-615D-C8AD-04F1-6BFD66B1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DF35-432E-119D-344B-B0417486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97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06D1-4C1A-0A15-A03D-7D4B42EC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F9327-6E99-CACE-4180-852366AB6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E051-B798-D2E2-06E1-780E9B0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93829-6F16-FDDE-96C9-7A214CC0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00638-0936-A372-05F1-612DD7F4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2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E9315-1939-CC48-28B8-9B0D772CA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54A7A-412A-07BC-6E77-23450DE54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5E85-E148-1A0D-756A-EE482930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7453F-7B0B-1FAD-88E8-E717537A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2A0A-B5D1-B04D-6BC3-E66BB6B4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01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5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11AF-0A05-F7B3-ABF1-27BDC8A4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6391-2236-16F5-9478-E72972FA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81BC7-82C6-91B8-85CC-F3878ECA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7B06-CB1A-ED77-2655-2A37854A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857D-7C98-B206-DE42-F23ABBBE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8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F45A-46B6-BFEC-FCF0-807322F9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55FA0-C41E-DBD2-02A7-7319F655F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92863-C331-93AD-6332-4D2D8045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43B47-BDC4-1646-669A-F4755A48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346C-E5CA-E012-53FC-43B82B3C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9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90E7-3050-E0E7-1A7A-871438C9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36E86-3F56-DDA7-A0D1-E4537E92A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ED020-ADD8-867D-3BEF-F9AD9B4A1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CC264-57A6-4E80-7BEA-18E3D467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785A8-E6B5-CF64-8541-931DC38B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0912-DA4C-DD0D-0C81-3792D0FE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9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740F-48BF-BE99-2994-34A087A9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C9303-BD6D-6E86-6C6F-F014313ED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65A29-5D57-BFB7-E7CA-00261FB8F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A01E8-D9D9-2FD0-19F7-890A3090D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3A9A2-5771-45E9-34F8-66836488C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44FAF0-6F1B-85E6-3367-7C6FD07E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E953A-DEAA-4575-4B7C-BE2532A8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3D2DA-DAA2-174B-AD71-12EC561E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7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8DAF-83C4-9A80-F81C-795C30EF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4C701-0216-0CA5-8CC5-AAA93DE9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83198-D943-7B95-913B-E24F3462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E597-BD74-432A-2848-68017B82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B32B6-F0B1-7176-B761-3D45E810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8589F-AB4D-DF1C-325D-10485FDD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8ED71-1A73-0F72-C68B-F7716A24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795F-358F-304B-59DC-984B1BDA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3EF7-AB6B-E48C-D8D6-EACE84EF0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6E819-C561-58E8-FC9B-EE1C99586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0016D-EBDB-81C8-63D7-98B47AE3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797C4-ABBB-0121-C9E1-F821C813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7F2F9-C06C-5456-94B9-631FD4D8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A9E2-608E-E242-F619-7229F23B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53518-65EC-4869-1C2C-F93295B76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BAB5-847E-B9F3-AEF5-F1732CED7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6D4EC-69F3-4333-C2F4-BB7DB8CC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3BF63-0A46-139D-F104-60D37312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7F7FF-CE29-DB98-DE0A-10CF85D2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1B6CE7-6920-D718-53BB-ECF5B61A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5C9CE-6BE3-480A-5071-E9CF10B57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E8217-155A-41B2-72C6-CE4BDFBD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4361E7-C708-4693-B7B0-41662494015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FCCE-5215-C5CA-61D2-15D87DED9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417BB-AF7E-90AA-159E-E1CB870A1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1EAA3-BA1F-4918-8A15-3384C19FA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8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checkout.com/blog/chargebacks-vs-refunds#:~:text=,is%20subsequently%20voided%20or%20canceled" TargetMode="External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56.svg"/><Relationship Id="rId4" Type="http://schemas.openxmlformats.org/officeDocument/2006/relationships/image" Target="../media/image5.svg"/><Relationship Id="rId9" Type="http://schemas.openxmlformats.org/officeDocument/2006/relationships/image" Target="../media/image55.png"/><Relationship Id="rId1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www.irjmets.com/uploadedfiles/paper/issue_4_april_2025/73380/final/fin_irjmets1745480153.pdf#:~:text=Additionally%2C%20recent%20papers%20emphasize%20the,time%20fraud" TargetMode="External"/><Relationship Id="rId3" Type="http://schemas.openxmlformats.org/officeDocument/2006/relationships/image" Target="../media/image6.png"/><Relationship Id="rId7" Type="http://schemas.openxmlformats.org/officeDocument/2006/relationships/hyperlink" Target="www.irjmets.com/uploadedfiles/paper/issue_4_april_2025/73380/final/fin_irjmets1745480153.pdf#:~:text=most%20interpretable%20and%20successful%20models,world%20scenario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hyperlink" Target="www.irjmets.com/uploadedfiles/paper/issue_4_april_2025/73380/final/fin_irjmets1745480153.pdf#:~:text=In%20conclusion%2C%20the%20literature%20validates,results%20that%20can%20be%20used" TargetMode="External"/><Relationship Id="rId4" Type="http://schemas.openxmlformats.org/officeDocument/2006/relationships/image" Target="../media/image7.svg"/><Relationship Id="rId9" Type="http://schemas.openxmlformats.org/officeDocument/2006/relationships/hyperlink" Target="www.irjmets.com/uploadedfiles/paper/issue_4_april_2025/73380/final/fin_irjmets1745480153.pdf#:~:text=To%20further%20improve%20model%20assessment%2C,not%20to%20inconvenience%20honest%20customer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85.svg"/><Relationship Id="rId4" Type="http://schemas.openxmlformats.org/officeDocument/2006/relationships/image" Target="../media/image11.svg"/><Relationship Id="rId9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/home/oai/share/74238f75-9612-4c6a-a6fa-e7d0165d5215.png">
            <a:extLst>
              <a:ext uri="{FF2B5EF4-FFF2-40B4-BE49-F238E27FC236}">
                <a16:creationId xmlns:a16="http://schemas.microsoft.com/office/drawing/2014/main" id="{04E36D30-79EA-8256-B89D-E845A5F7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t="16182" r="-1" b="11895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B0850-3674-2D17-DB56-E18AF42ED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marL="0" indent="0" algn="l"/>
            <a:r>
              <a:rPr lang="en-US" sz="44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Fraud Analysis</a:t>
            </a:r>
            <a:br>
              <a:rPr lang="en-US" sz="4400" dirty="0"/>
            </a:br>
            <a:r>
              <a:rPr lang="en-US" sz="44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&amp; Anti‑Fraud Design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210F1-E3FC-2627-409F-79C2132D7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785631"/>
            <a:ext cx="4023360" cy="144668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Analytical Insights &amp; Anti‑Fraud Framework</a:t>
            </a:r>
            <a:endParaRPr lang="en-US" sz="2300" dirty="0"/>
          </a:p>
          <a:p>
            <a:pPr algn="l"/>
            <a:endParaRPr lang="en-US" sz="230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/>
            <a:r>
              <a:rPr lang="en-US" sz="2300" dirty="0">
                <a:latin typeface="Arial" pitchFamily="34" charset="0"/>
                <a:ea typeface="Arial" pitchFamily="34" charset="-122"/>
                <a:cs typeface="Arial" pitchFamily="34" charset="-120"/>
              </a:rPr>
              <a:t>Prepared for </a:t>
            </a:r>
            <a:r>
              <a:rPr lang="en-US" sz="230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Cloudwalk</a:t>
            </a:r>
            <a:endParaRPr lang="en-US" sz="2300" dirty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l"/>
            <a:r>
              <a:rPr lang="en-US" sz="2300" dirty="0">
                <a:cs typeface="Arial" pitchFamily="34" charset="-120"/>
              </a:rPr>
              <a:t>Presented by Rosa Mehrabi</a:t>
            </a:r>
            <a:endParaRPr lang="en-US" sz="2300" dirty="0"/>
          </a:p>
          <a:p>
            <a:pPr algn="l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89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7EAD4-8E35-CB5F-421E-8CBB019D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Chargebacks vs. Cancellations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EDD65-199C-16F0-DE23-2C5601779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Both are reversals, but timing and origin differ sharply.</a:t>
            </a:r>
          </a:p>
          <a:p>
            <a:pPr marL="0" indent="0">
              <a:buNone/>
            </a:pPr>
            <a:r>
              <a:rPr lang="en-US" sz="1800" dirty="0"/>
              <a:t>Chargebacks create reverse money flow and operational costs.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Key Points</a:t>
            </a:r>
            <a:endParaRPr lang="en-US" sz="1800" dirty="0"/>
          </a:p>
          <a:p>
            <a:pPr lvl="1"/>
            <a:r>
              <a:rPr lang="en-US" sz="1800" b="1" dirty="0"/>
              <a:t>Cancellation:</a:t>
            </a:r>
            <a:r>
              <a:rPr lang="en-US" sz="1800" dirty="0"/>
              <a:t> Before settlement; merchant-initiated; low cost.</a:t>
            </a:r>
          </a:p>
          <a:p>
            <a:pPr lvl="1"/>
            <a:r>
              <a:rPr lang="en-US" sz="1800" b="1" dirty="0"/>
              <a:t>Chargeback:</a:t>
            </a:r>
            <a:r>
              <a:rPr lang="en-US" sz="1800" dirty="0"/>
              <a:t> After settlement; cardholder-initiated; high cost.</a:t>
            </a:r>
          </a:p>
          <a:p>
            <a:pPr lvl="1"/>
            <a:r>
              <a:rPr lang="en-US" sz="1800" b="1" dirty="0"/>
              <a:t>Who triggers:</a:t>
            </a:r>
            <a:r>
              <a:rPr lang="en-US" sz="1800" dirty="0"/>
              <a:t> Merchant vs. Issuer.</a:t>
            </a:r>
          </a:p>
          <a:p>
            <a:pPr lvl="1"/>
            <a:r>
              <a:rPr lang="en-US" sz="1800" b="1" dirty="0"/>
              <a:t>Why it matters:</a:t>
            </a:r>
            <a:r>
              <a:rPr lang="en-US" sz="1800" dirty="0"/>
              <a:t> Chargebacks are direct financial losses and fraud signals.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Transaction stages</a:t>
            </a:r>
          </a:p>
          <a:p>
            <a:pPr marL="0" indent="0" algn="ctr">
              <a:buNone/>
            </a:pPr>
            <a:r>
              <a:rPr lang="en-US" sz="2000" dirty="0"/>
              <a:t>Authorization → Settlement → Post-settlement </a:t>
            </a:r>
          </a:p>
        </p:txBody>
      </p:sp>
    </p:spTree>
    <p:extLst>
      <p:ext uri="{BB962C8B-B14F-4D97-AF65-F5344CB8AC3E}">
        <p14:creationId xmlns:p14="http://schemas.microsoft.com/office/powerpoint/2010/main" val="119041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000" dirty="0">
                <a:latin typeface="Arial" pitchFamily="34" charset="0"/>
                <a:ea typeface="Arial" pitchFamily="34" charset="-122"/>
                <a:cs typeface="Arial" pitchFamily="34" charset="-120"/>
              </a:rPr>
              <a:t>Chargebacks vs Cancellations</a:t>
            </a:r>
            <a:endParaRPr lang="en-US" sz="4000" dirty="0"/>
          </a:p>
        </p:txBody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06217"/>
              </p:ext>
            </p:extLst>
          </p:nvPr>
        </p:nvGraphicFramePr>
        <p:xfrm>
          <a:off x="762000" y="1584959"/>
          <a:ext cx="10668001" cy="2438401"/>
        </p:xfrm>
        <a:graphic>
          <a:graphicData uri="http://schemas.openxmlformats.org/drawingml/2006/table">
            <a:tbl>
              <a:tblPr/>
              <a:tblGrid>
                <a:gridCol w="240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Cancellation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Chargeback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Trigger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Merchant/customer before settlement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Cardholder dispute after settlement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Money status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Authorization hold; funds not moved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Funds settled; reversal required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acts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Merchant / acquirer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Issuer via network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(hours)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(weeks)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 &amp; Risk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Minimal cost; operational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cost; reputational &amp; fraud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 link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operational (not fraud)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30A1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Often fraud or friendly fraud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L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DE3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hape 1"/>
          <p:cNvSpPr/>
          <p:nvPr/>
        </p:nvSpPr>
        <p:spPr>
          <a:xfrm>
            <a:off x="609600" y="4754880"/>
            <a:ext cx="10972800" cy="1341120"/>
          </a:xfrm>
          <a:prstGeom prst="roundRect">
            <a:avLst>
              <a:gd name="adj" fmla="val 9091"/>
            </a:avLst>
          </a:prstGeom>
          <a:solidFill>
            <a:schemeClr val="bg2"/>
          </a:solidFill>
          <a:ln w="12700">
            <a:solidFill>
              <a:srgbClr val="F8F4ED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5114545"/>
            <a:ext cx="316992" cy="3169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7280" y="4876800"/>
            <a:ext cx="104851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Chargebacks as Fraud Labels: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Chargebacks provide the ground‑truth label for fraud; high chargeback rates expose acquirers to fines and losses.</a:t>
            </a:r>
          </a:p>
        </p:txBody>
      </p:sp>
      <p:sp>
        <p:nvSpPr>
          <p:cNvPr id="7" name="Text 3"/>
          <p:cNvSpPr/>
          <p:nvPr/>
        </p:nvSpPr>
        <p:spPr>
          <a:xfrm>
            <a:off x="609600" y="637032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800" u="sng" dirty="0">
                <a:solidFill>
                  <a:srgbClr val="1F4E79"/>
                </a:solidFill>
                <a:hlinkClick r:id="rId5"/>
              </a:rPr>
              <a:t>[4]</a:t>
            </a:r>
            <a:endParaRPr lang="en-US" sz="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06412-D7D7-D4CB-55D2-3A682D62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Chargeback Lifecycle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19A0915-5449-F2B4-868B-7FF5BCA66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41872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79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A1428-D79E-C0CD-6A1A-A53687C4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dirty="0"/>
              <a:t>Chargebacks and Fraud Connection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FB1A0-07A2-F1F4-A2BC-53581D324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26239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39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05EE9-E900-E782-0381-B3806243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Key Takeaways: The Logic of the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603DF2-1A81-93A7-75BE-16725CE80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13099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81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1" descr="/home/oai/share/09c4adc3-6f9e-46be-8399-512d906436c4.png">
            <a:extLst>
              <a:ext uri="{FF2B5EF4-FFF2-40B4-BE49-F238E27FC236}">
                <a16:creationId xmlns:a16="http://schemas.microsoft.com/office/drawing/2014/main" id="{5F90C70F-EB60-67DA-05D0-34970C17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2C36E-0C46-D9F6-8A4A-80F8A546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83" y="638344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latin typeface="+mj-lt"/>
                <a:cs typeface="+mj-cs"/>
              </a:rPr>
              <a:t>Analyzing the Data</a:t>
            </a:r>
          </a:p>
        </p:txBody>
      </p:sp>
    </p:spTree>
    <p:extLst>
      <p:ext uri="{BB962C8B-B14F-4D97-AF65-F5344CB8AC3E}">
        <p14:creationId xmlns:p14="http://schemas.microsoft.com/office/powerpoint/2010/main" val="27249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D17F9-BA70-4834-45D7-B0D8FEDC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B1FBE-B3B9-1C86-487C-9501E48E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dirty="0"/>
              <a:t>Set the Stage: Business Understanding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29710B-604E-764D-19C0-464DB117B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Before jumping into the data, let’s start by framing the goal: </a:t>
            </a:r>
          </a:p>
          <a:p>
            <a:pPr lvl="1"/>
            <a:r>
              <a:rPr lang="en-US" b="1" dirty="0"/>
              <a:t>To detect signs of suspicious behavior in transaction data that could indicate potential fraud. </a:t>
            </a:r>
          </a:p>
          <a:p>
            <a:pPr marL="0" indent="0">
              <a:buNone/>
            </a:pPr>
            <a:r>
              <a:rPr lang="en-US" sz="2200" dirty="0"/>
              <a:t>Since all transactions come from mobile devices, the behavioral patterns and device-based correlations are particularly relevant.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200" dirty="0"/>
              <a:t>The focus was to derive insights that would inform rules or models for real-time anti-fraud systems.</a:t>
            </a:r>
          </a:p>
        </p:txBody>
      </p:sp>
    </p:spTree>
    <p:extLst>
      <p:ext uri="{BB962C8B-B14F-4D97-AF65-F5344CB8AC3E}">
        <p14:creationId xmlns:p14="http://schemas.microsoft.com/office/powerpoint/2010/main" val="351946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000" dirty="0">
                <a:latin typeface="Arial" pitchFamily="34" charset="0"/>
                <a:ea typeface="Arial" pitchFamily="34" charset="-122"/>
                <a:cs typeface="Arial" pitchFamily="34" charset="-120"/>
              </a:rPr>
              <a:t>Dataset Overview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09600" y="1828800"/>
            <a:ext cx="341376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" y="2097024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9200" y="2011680"/>
            <a:ext cx="28041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/>
              <a:t>3,199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19200" y="2560320"/>
            <a:ext cx="280416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/>
              <a:t>Transactions</a:t>
            </a:r>
          </a:p>
        </p:txBody>
      </p:sp>
      <p:sp>
        <p:nvSpPr>
          <p:cNvPr id="7" name="Shape 4"/>
          <p:cNvSpPr/>
          <p:nvPr/>
        </p:nvSpPr>
        <p:spPr>
          <a:xfrm>
            <a:off x="4389120" y="1828800"/>
            <a:ext cx="341376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2097024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98720" y="2011680"/>
            <a:ext cx="28041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/>
              <a:t>2,704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4998720" y="2560320"/>
            <a:ext cx="280416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/>
              <a:t>Users</a:t>
            </a:r>
          </a:p>
        </p:txBody>
      </p:sp>
      <p:sp>
        <p:nvSpPr>
          <p:cNvPr id="11" name="Shape 7"/>
          <p:cNvSpPr/>
          <p:nvPr/>
        </p:nvSpPr>
        <p:spPr>
          <a:xfrm>
            <a:off x="8168640" y="1828800"/>
            <a:ext cx="341376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1520" y="2097024"/>
            <a:ext cx="365760" cy="3657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778240" y="2011680"/>
            <a:ext cx="28041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/>
              <a:t>1,756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8778240" y="2560320"/>
            <a:ext cx="280416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/>
              <a:t>Merchants</a:t>
            </a:r>
          </a:p>
        </p:txBody>
      </p:sp>
      <p:sp>
        <p:nvSpPr>
          <p:cNvPr id="15" name="Shape 10"/>
          <p:cNvSpPr/>
          <p:nvPr/>
        </p:nvSpPr>
        <p:spPr>
          <a:xfrm>
            <a:off x="609600" y="3596640"/>
            <a:ext cx="341376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480" y="3864864"/>
            <a:ext cx="365760" cy="3657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19200" y="3779520"/>
            <a:ext cx="28041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/>
              <a:t>1,996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1219200" y="4328160"/>
            <a:ext cx="280416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/>
              <a:t>Devices</a:t>
            </a:r>
          </a:p>
        </p:txBody>
      </p:sp>
      <p:sp>
        <p:nvSpPr>
          <p:cNvPr id="19" name="Shape 13"/>
          <p:cNvSpPr/>
          <p:nvPr/>
        </p:nvSpPr>
        <p:spPr>
          <a:xfrm>
            <a:off x="4389120" y="3596640"/>
            <a:ext cx="341376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0" y="3864864"/>
            <a:ext cx="365760" cy="3657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998720" y="3779520"/>
            <a:ext cx="28041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/>
              <a:t>$767</a:t>
            </a:r>
            <a:endParaRPr lang="en-US" sz="2400" dirty="0"/>
          </a:p>
        </p:txBody>
      </p:sp>
      <p:sp>
        <p:nvSpPr>
          <p:cNvPr id="22" name="Text 15"/>
          <p:cNvSpPr/>
          <p:nvPr/>
        </p:nvSpPr>
        <p:spPr>
          <a:xfrm>
            <a:off x="4998720" y="4328160"/>
            <a:ext cx="280416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/>
              <a:t>Avg Amount</a:t>
            </a:r>
          </a:p>
        </p:txBody>
      </p:sp>
      <p:sp>
        <p:nvSpPr>
          <p:cNvPr id="23" name="Shape 16"/>
          <p:cNvSpPr/>
          <p:nvPr/>
        </p:nvSpPr>
        <p:spPr>
          <a:xfrm>
            <a:off x="8168640" y="3596640"/>
            <a:ext cx="341376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51520" y="3864864"/>
            <a:ext cx="365760" cy="3657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778240" y="3779520"/>
            <a:ext cx="28041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/>
              <a:t>12.2%</a:t>
            </a:r>
            <a:endParaRPr lang="en-US" sz="2400" dirty="0"/>
          </a:p>
        </p:txBody>
      </p:sp>
      <p:sp>
        <p:nvSpPr>
          <p:cNvPr id="26" name="Text 18"/>
          <p:cNvSpPr/>
          <p:nvPr/>
        </p:nvSpPr>
        <p:spPr>
          <a:xfrm>
            <a:off x="8778240" y="4328160"/>
            <a:ext cx="280416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/>
              <a:t>Chargeback Rate</a:t>
            </a:r>
          </a:p>
        </p:txBody>
      </p:sp>
      <p:sp>
        <p:nvSpPr>
          <p:cNvPr id="27" name="Text 19"/>
          <p:cNvSpPr/>
          <p:nvPr/>
        </p:nvSpPr>
        <p:spPr>
          <a:xfrm>
            <a:off x="609600" y="5364480"/>
            <a:ext cx="1097280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Timeframe: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 Nov – 1 Dec 2019
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Quality: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Complete; only device_id missing ~25%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E9EB0-6022-2EF7-F74A-C39C88F9A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13FE6-18CC-B997-971A-CD4E7922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Descriptive Observation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FDBEF3-B32C-E2B8-1C74-79745C425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44933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86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5194B-F1CD-39E5-D917-8F2F3055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Behavioral Analysis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fingerprint with text overlay&#10;&#10;AI-generated content may be incorrect.">
            <a:extLst>
              <a:ext uri="{FF2B5EF4-FFF2-40B4-BE49-F238E27FC236}">
                <a16:creationId xmlns:a16="http://schemas.microsoft.com/office/drawing/2014/main" id="{0136D5A9-AF6D-1D76-B04A-100FDC907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3440" y="387096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000" dirty="0">
                <a:latin typeface="Arial" pitchFamily="34" charset="0"/>
                <a:cs typeface="Arial" pitchFamily="34" charset="-120"/>
              </a:rPr>
              <a:t>Agenda</a:t>
            </a:r>
            <a:endParaRPr lang="en-US" sz="3200" dirty="0">
              <a:latin typeface="Arial" pitchFamily="34" charset="0"/>
              <a:cs typeface="Arial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40" y="1595120"/>
            <a:ext cx="268224" cy="2682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43584" y="1560576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the Industry</a:t>
            </a:r>
          </a:p>
        </p:txBody>
      </p:sp>
      <p:sp>
        <p:nvSpPr>
          <p:cNvPr id="6" name="Text 2"/>
          <p:cNvSpPr/>
          <p:nvPr/>
        </p:nvSpPr>
        <p:spPr>
          <a:xfrm>
            <a:off x="975360" y="2038604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733" dirty="0"/>
          </a:p>
        </p:txBody>
      </p:sp>
      <p:sp>
        <p:nvSpPr>
          <p:cNvPr id="8" name="Text 3"/>
          <p:cNvSpPr/>
          <p:nvPr/>
        </p:nvSpPr>
        <p:spPr>
          <a:xfrm>
            <a:off x="1243584" y="2414016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73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440" y="2267712"/>
            <a:ext cx="268224" cy="2682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43584" y="2101088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Analyzing the Data</a:t>
            </a: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472" y="2816352"/>
            <a:ext cx="268224" cy="2682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43584" y="2730500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Going Beyond Spreadsheet Data</a:t>
            </a:r>
          </a:p>
        </p:txBody>
      </p:sp>
      <p:sp>
        <p:nvSpPr>
          <p:cNvPr id="14" name="Text 6"/>
          <p:cNvSpPr/>
          <p:nvPr/>
        </p:nvSpPr>
        <p:spPr>
          <a:xfrm>
            <a:off x="1243584" y="3446272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733" dirty="0">
              <a:highlight>
                <a:srgbClr val="FFFF00"/>
              </a:highlight>
            </a:endParaRPr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440" y="3395472"/>
            <a:ext cx="268224" cy="26822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243584" y="3317240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Dashboard &amp; Model Insights</a:t>
            </a:r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440" y="4005072"/>
            <a:ext cx="268224" cy="268224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1243584" y="3912108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Anti‑Fraud Solution Design</a:t>
            </a:r>
            <a:endParaRPr lang="en-US" sz="2400" dirty="0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792" y="4621784"/>
            <a:ext cx="268224" cy="268224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1243584" y="4523232"/>
            <a:ext cx="103632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1FC81-242F-A4CB-53D3-9D406AF0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" panose="020F0502020204030204" pitchFamily="34" charset="0"/>
              </a:rPr>
              <a:t>Grouped &amp; Behavioral Analysis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D587-F1C6-10E4-4987-82B5E5FC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  <a:p>
            <a:pPr algn="just"/>
            <a:r>
              <a:rPr lang="en-US" sz="2000" dirty="0"/>
              <a:t>I computed </a:t>
            </a:r>
            <a:r>
              <a:rPr lang="en-US" sz="2000" b="1" dirty="0"/>
              <a:t>aggregated views by user, device, and merchant</a:t>
            </a:r>
            <a:r>
              <a:rPr lang="en-US" sz="2000" dirty="0"/>
              <a:t>, extracted metrics like transaction velocity (in 10-minute windows), chargeback rate, activity span, and high-ticket ratios — this transforms your raw data into a </a:t>
            </a:r>
            <a:r>
              <a:rPr lang="en-US" sz="2000" b="1" dirty="0"/>
              <a:t>risk behavior model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idea was to look for repeated suspicious activity, the same user, device, or merchant producing multiple chargebacks or high-value patterns within short time windows.</a:t>
            </a:r>
          </a:p>
        </p:txBody>
      </p:sp>
    </p:spTree>
    <p:extLst>
      <p:ext uri="{BB962C8B-B14F-4D97-AF65-F5344CB8AC3E}">
        <p14:creationId xmlns:p14="http://schemas.microsoft.com/office/powerpoint/2010/main" val="1560284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52030-AB2C-3FBA-49FA-1134185D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" panose="020F0502020204030204" pitchFamily="34" charset="0"/>
              </a:rPr>
              <a:t>Suspicious Users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940D-CB1A-B225-6D8A-0D267785A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800" dirty="0">
                <a:ea typeface="Calibri" panose="020F0502020204030204" pitchFamily="34" charset="0"/>
              </a:rPr>
              <a:t>Users with 100% chargeback rates showed relatively </a:t>
            </a:r>
            <a:r>
              <a:rPr lang="en-US" sz="1800" b="1" dirty="0">
                <a:ea typeface="Calibri" panose="020F0502020204030204" pitchFamily="34" charset="0"/>
              </a:rPr>
              <a:t>high transaction values</a:t>
            </a:r>
            <a:r>
              <a:rPr lang="en-US" sz="1800" dirty="0">
                <a:ea typeface="Calibri" panose="020F0502020204030204" pitchFamily="34" charset="0"/>
              </a:rPr>
              <a:t>, often between </a:t>
            </a:r>
            <a:r>
              <a:rPr lang="en-US" sz="1800" b="1" dirty="0">
                <a:ea typeface="Calibri" panose="020F0502020204030204" pitchFamily="34" charset="0"/>
              </a:rPr>
              <a:t>$2,000 </a:t>
            </a:r>
            <a:r>
              <a:rPr lang="en-US" sz="1800" dirty="0">
                <a:ea typeface="Calibri" panose="020F0502020204030204" pitchFamily="34" charset="0"/>
              </a:rPr>
              <a:t>and</a:t>
            </a:r>
            <a:r>
              <a:rPr lang="en-US" sz="1800" b="1" dirty="0">
                <a:ea typeface="Calibri" panose="020F0502020204030204" pitchFamily="34" charset="0"/>
              </a:rPr>
              <a:t> $4,000 </a:t>
            </a:r>
            <a:r>
              <a:rPr lang="en-US" sz="1800" dirty="0">
                <a:ea typeface="Calibri" panose="020F0502020204030204" pitchFamily="34" charset="0"/>
              </a:rPr>
              <a:t>per purchase, much higher than the dataset’s average of </a:t>
            </a:r>
            <a:r>
              <a:rPr lang="en-US" sz="1800" b="1" dirty="0">
                <a:ea typeface="Calibri" panose="020F0502020204030204" pitchFamily="34" charset="0"/>
              </a:rPr>
              <a:t>$767</a:t>
            </a:r>
            <a:r>
              <a:rPr lang="en-US" sz="1800" dirty="0">
                <a:ea typeface="Calibri" panose="020F0502020204030204" pitchFamily="34" charset="0"/>
              </a:rPr>
              <a:t>.</a:t>
            </a:r>
          </a:p>
          <a:p>
            <a:endParaRPr lang="en-US" sz="1800" dirty="0">
              <a:ea typeface="Calibri" panose="020F0502020204030204" pitchFamily="34" charset="0"/>
            </a:endParaRPr>
          </a:p>
          <a:p>
            <a:r>
              <a:rPr lang="en-US" sz="1800" dirty="0">
                <a:ea typeface="Calibri" panose="020F0502020204030204" pitchFamily="34" charset="0"/>
              </a:rPr>
              <a:t>For example:</a:t>
            </a:r>
          </a:p>
          <a:p>
            <a:pPr lvl="1"/>
            <a:r>
              <a:rPr lang="en-US" sz="1800" b="1" dirty="0">
                <a:ea typeface="Calibri" panose="020F0502020204030204" pitchFamily="34" charset="0"/>
              </a:rPr>
              <a:t>User 17929</a:t>
            </a:r>
            <a:r>
              <a:rPr lang="en-US" sz="1800" dirty="0">
                <a:ea typeface="Calibri" panose="020F0502020204030204" pitchFamily="34" charset="0"/>
              </a:rPr>
              <a:t> → 6 transactions, total $21.8K, with transactions up to $4,095.</a:t>
            </a:r>
          </a:p>
          <a:p>
            <a:pPr lvl="1"/>
            <a:r>
              <a:rPr lang="en-US" sz="1800" b="1" dirty="0">
                <a:ea typeface="Calibri" panose="020F0502020204030204" pitchFamily="34" charset="0"/>
              </a:rPr>
              <a:t>User 99396</a:t>
            </a:r>
            <a:r>
              <a:rPr lang="en-US" sz="1800" dirty="0">
                <a:ea typeface="Calibri" panose="020F0502020204030204" pitchFamily="34" charset="0"/>
              </a:rPr>
              <a:t> → 5 transactions, total $10K, across multiple merchants and devices.</a:t>
            </a:r>
          </a:p>
          <a:p>
            <a:pPr lvl="1"/>
            <a:r>
              <a:rPr lang="en-US" sz="1800" b="1" dirty="0">
                <a:ea typeface="Calibri" panose="020F0502020204030204" pitchFamily="34" charset="0"/>
              </a:rPr>
              <a:t>User 75710</a:t>
            </a:r>
            <a:r>
              <a:rPr lang="en-US" sz="1800" dirty="0">
                <a:ea typeface="Calibri" panose="020F0502020204030204" pitchFamily="34" charset="0"/>
              </a:rPr>
              <a:t> → 10 transactions, rapid bursts within ~24 hours.</a:t>
            </a:r>
          </a:p>
          <a:p>
            <a:pPr lvl="1"/>
            <a:endParaRPr lang="en-US" sz="1800" dirty="0">
              <a:ea typeface="Calibri" panose="020F0502020204030204" pitchFamily="34" charset="0"/>
            </a:endParaRPr>
          </a:p>
          <a:p>
            <a:r>
              <a:rPr lang="en-US" sz="1800" dirty="0">
                <a:ea typeface="Calibri" panose="020F0502020204030204" pitchFamily="34" charset="0"/>
              </a:rPr>
              <a:t>These are classic signs of </a:t>
            </a:r>
            <a:r>
              <a:rPr lang="en-US" sz="1800" b="1" dirty="0">
                <a:ea typeface="Calibri" panose="020F0502020204030204" pitchFamily="34" charset="0"/>
              </a:rPr>
              <a:t>coordinated fraud or mule accounts</a:t>
            </a:r>
            <a:r>
              <a:rPr lang="en-US" sz="1800" dirty="0">
                <a:ea typeface="Calibri" panose="020F0502020204030204" pitchFamily="34" charset="0"/>
              </a:rPr>
              <a:t>, users performing multiple high-value transactions that are later reversed.</a:t>
            </a:r>
          </a:p>
        </p:txBody>
      </p:sp>
    </p:spTree>
    <p:extLst>
      <p:ext uri="{BB962C8B-B14F-4D97-AF65-F5344CB8AC3E}">
        <p14:creationId xmlns:p14="http://schemas.microsoft.com/office/powerpoint/2010/main" val="33548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10DA-6B4B-7ABC-2661-EB47E7A4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09" y="1689606"/>
            <a:ext cx="5724191" cy="39229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Aft>
                <a:spcPts val="800"/>
              </a:spcAft>
              <a:buNone/>
            </a:pPr>
            <a:r>
              <a:rPr lang="en-US" sz="1600" b="1" i="1" dirty="0"/>
              <a:t>Chargeback Rate vs Transaction Behavior</a:t>
            </a:r>
            <a:endParaRPr lang="en-US" sz="1600" b="1" i="1" dirty="0">
              <a:effectLst/>
            </a:endParaRPr>
          </a:p>
          <a:p>
            <a:pPr marL="342900" marR="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dirty="0">
                <a:effectLst/>
              </a:rPr>
              <a:t>Clear behavior types:</a:t>
            </a:r>
          </a:p>
          <a:p>
            <a:pPr marL="798513" lvl="2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600" dirty="0">
                <a:effectLst/>
              </a:rPr>
              <a:t>Low-volume probes (1–2 </a:t>
            </a:r>
            <a:r>
              <a:rPr lang="en-US" sz="1600" dirty="0" err="1">
                <a:effectLst/>
              </a:rPr>
              <a:t>tx</a:t>
            </a:r>
            <a:r>
              <a:rPr lang="en-US" sz="1600" dirty="0">
                <a:effectLst/>
              </a:rPr>
              <a:t>): </a:t>
            </a:r>
            <a:r>
              <a:rPr lang="en-US" sz="1600" b="1" dirty="0">
                <a:effectLst/>
              </a:rPr>
              <a:t>Possible Card-testing.</a:t>
            </a:r>
          </a:p>
          <a:p>
            <a:pPr marL="798513" lvl="2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600" dirty="0">
                <a:effectLst/>
              </a:rPr>
              <a:t>Higher-volume actors (5–6 </a:t>
            </a:r>
            <a:r>
              <a:rPr lang="en-US" sz="1600" dirty="0" err="1">
                <a:effectLst/>
              </a:rPr>
              <a:t>tx</a:t>
            </a:r>
            <a:r>
              <a:rPr lang="en-US" sz="1600" dirty="0">
                <a:effectLst/>
              </a:rPr>
              <a:t>): </a:t>
            </a:r>
            <a:r>
              <a:rPr lang="en-US" sz="1600" b="1" dirty="0">
                <a:effectLst/>
              </a:rPr>
              <a:t>Adaptive, </a:t>
            </a:r>
            <a:r>
              <a:rPr lang="en-US" sz="1600" b="1" dirty="0"/>
              <a:t>Delayed</a:t>
            </a:r>
            <a:r>
              <a:rPr lang="en-US" sz="1600" b="1" dirty="0">
                <a:effectLst/>
              </a:rPr>
              <a:t> Detection.</a:t>
            </a:r>
          </a:p>
          <a:p>
            <a:pPr marL="798513" lvl="2" indent="-285750"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914400" algn="l"/>
              </a:tabLst>
            </a:pPr>
            <a:r>
              <a:rPr lang="en-US" sz="1600" dirty="0">
                <a:effectLst/>
              </a:rPr>
              <a:t>One high-ticket outlier (~$20K exposure)</a:t>
            </a:r>
            <a:r>
              <a:rPr lang="en-US" sz="1600" dirty="0"/>
              <a:t>, L</a:t>
            </a:r>
            <a:r>
              <a:rPr lang="en-US" sz="1600" dirty="0">
                <a:effectLst/>
              </a:rPr>
              <a:t>ikely </a:t>
            </a:r>
            <a:r>
              <a:rPr lang="en-US" sz="1600" b="1" dirty="0">
                <a:effectLst/>
              </a:rPr>
              <a:t>Cash-out Attempt.</a:t>
            </a:r>
          </a:p>
          <a:p>
            <a:r>
              <a:rPr lang="en-US" sz="1600" dirty="0">
                <a:effectLst/>
              </a:rPr>
              <a:t>Fraud pattern: </a:t>
            </a:r>
            <a:r>
              <a:rPr lang="en-US" sz="1600" b="1" dirty="0"/>
              <a:t>deliberate small-value camouflage vs big-value exploitation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3F400-D51C-6309-7AAD-12DF25C41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0610" y="2036579"/>
            <a:ext cx="4737650" cy="2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9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31AE7-B691-EF4A-A465-AE75BFDFAAA1}"/>
              </a:ext>
            </a:extLst>
          </p:cNvPr>
          <p:cNvSpPr txBox="1"/>
          <p:nvPr/>
        </p:nvSpPr>
        <p:spPr>
          <a:xfrm>
            <a:off x="262759" y="1219200"/>
            <a:ext cx="5728138" cy="4883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algn="ctr">
              <a:lnSpc>
                <a:spcPct val="90000"/>
              </a:lnSpc>
              <a:spcAft>
                <a:spcPts val="80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Detecting Behavioral Outliers</a:t>
            </a:r>
          </a:p>
          <a:p>
            <a:pPr marR="0" algn="ctr">
              <a:lnSpc>
                <a:spcPct val="90000"/>
              </a:lnSpc>
              <a:spcAft>
                <a:spcPts val="800"/>
              </a:spcAft>
            </a:pP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Majority of users show 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variability (0–300)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consistent, normal spending.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 right tail (&gt;1,000)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few users with erratic spending behavior.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High-variance users: potential 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fraud rings or cash-out attempts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Median near 0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→ confirms most users stable; outliers are rare but high risk.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Fraud pattern: 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“test small spend big”</a:t>
            </a:r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sequence common in card testing fraud.</a:t>
            </a:r>
          </a:p>
          <a:p>
            <a:pPr marL="11430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While 95% of users behave predictably, it’s the last 5% on the far right that matter most; that’s where fraud hides</a:t>
            </a:r>
            <a:r>
              <a:rPr lang="en-US" sz="16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1600" dirty="0"/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D0E1C-3C39-EA42-6E5A-1CE68FF9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1971" y="1870842"/>
            <a:ext cx="5457270" cy="30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2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2114A-F8EE-3D0A-89C2-A9DD09CFD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" panose="020F0502020204030204" pitchFamily="34" charset="0"/>
              </a:rPr>
              <a:t>Suspicious Devices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5D2D-A043-510B-CB55-DF7798248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800" dirty="0"/>
              <a:t>At the </a:t>
            </a:r>
            <a:r>
              <a:rPr lang="en-US" sz="1800" b="1" dirty="0"/>
              <a:t>device level</a:t>
            </a:r>
            <a:r>
              <a:rPr lang="en-US" sz="1800" dirty="0"/>
              <a:t>, some devices were repeatedly used for fraudulent transactions across one or more users and merchants.</a:t>
            </a:r>
          </a:p>
          <a:p>
            <a:endParaRPr lang="en-US" sz="1800" dirty="0"/>
          </a:p>
          <a:p>
            <a:r>
              <a:rPr lang="en-US" sz="1800" dirty="0"/>
              <a:t>For instance:</a:t>
            </a:r>
          </a:p>
          <a:p>
            <a:pPr lvl="1"/>
            <a:r>
              <a:rPr lang="en-US" sz="1800" b="1" dirty="0"/>
              <a:t>Device 960729</a:t>
            </a:r>
            <a:r>
              <a:rPr lang="en-US" sz="1800" dirty="0"/>
              <a:t> processed 6 transactions for 2 merchants, all chargebacks, totaling $21.8K.</a:t>
            </a:r>
          </a:p>
          <a:p>
            <a:pPr lvl="1"/>
            <a:r>
              <a:rPr lang="en-US" sz="1800" b="1" dirty="0"/>
              <a:t>Device 357277</a:t>
            </a:r>
            <a:r>
              <a:rPr lang="en-US" sz="1800" dirty="0"/>
              <a:t> also shows 6 transactions, all chargebacks, over 2 merchants.</a:t>
            </a:r>
          </a:p>
          <a:p>
            <a:pPr lvl="1"/>
            <a:r>
              <a:rPr lang="en-US" sz="1800" b="1" dirty="0"/>
              <a:t>Device 174844</a:t>
            </a:r>
            <a:r>
              <a:rPr lang="en-US" sz="1800" dirty="0"/>
              <a:t> had 5 transactions, all chargebacks, totaling $2.9K.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This pattern suggests that </a:t>
            </a:r>
            <a:r>
              <a:rPr lang="en-US" sz="1800" b="1" dirty="0"/>
              <a:t>the same physical or virtual device</a:t>
            </a:r>
            <a:r>
              <a:rPr lang="en-US" sz="1800" dirty="0"/>
              <a:t> may have been used for multiple fraudulent user accounts, possibly indicating</a:t>
            </a:r>
            <a:r>
              <a:rPr lang="en-US" sz="1800" b="1" dirty="0"/>
              <a:t> device spoofing or shared fraudulent infrastructure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6424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5676A-2F9F-825F-894C-3546317EB33E}"/>
              </a:ext>
            </a:extLst>
          </p:cNvPr>
          <p:cNvSpPr txBox="1"/>
          <p:nvPr/>
        </p:nvSpPr>
        <p:spPr>
          <a:xfrm>
            <a:off x="157655" y="1334814"/>
            <a:ext cx="5938345" cy="476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i="1" dirty="0">
                <a:effectLst/>
              </a:rPr>
              <a:t>Shared Devices and Chargeback Behavior</a:t>
            </a:r>
          </a:p>
          <a:p>
            <a:pPr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1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Most devices are tied to a single user: minimal device sharing.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Vertical dispersion: devices ranging from clean to 100% fraud.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Large bubbles high on the y-axis: heavily used, </a:t>
            </a:r>
            <a:r>
              <a:rPr lang="en-US" sz="1600" b="1" dirty="0">
                <a:effectLst/>
              </a:rPr>
              <a:t>confirmed fraud devices</a:t>
            </a:r>
            <a:r>
              <a:rPr lang="en-US" sz="1600" dirty="0">
                <a:effectLst/>
              </a:rPr>
              <a:t>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Dark bubbles: </a:t>
            </a:r>
            <a:r>
              <a:rPr lang="en-US" sz="1600" b="1" dirty="0">
                <a:effectLst/>
              </a:rPr>
              <a:t>low-value fraud </a:t>
            </a:r>
            <a:r>
              <a:rPr lang="en-US" sz="1600" dirty="0">
                <a:effectLst/>
              </a:rPr>
              <a:t>(testing).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Green/yellow bubbles: </a:t>
            </a:r>
            <a:r>
              <a:rPr lang="en-US" sz="1600" b="1" dirty="0">
                <a:effectLst/>
              </a:rPr>
              <a:t>high-ticket, “premium” fraud patterns</a:t>
            </a:r>
            <a:r>
              <a:rPr lang="en-US" sz="1600" dirty="0">
                <a:effectLst/>
              </a:rPr>
              <a:t>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dirty="0"/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/>
              <a:t>Actionable next step: </a:t>
            </a:r>
            <a:r>
              <a:rPr lang="en-US" sz="1600" dirty="0">
                <a:effectLst/>
              </a:rPr>
              <a:t>Prioritize device fingerprinting and cross-user velocity checks to catch recurring fraud hardware.</a:t>
            </a:r>
            <a:endParaRPr lang="en-US" sz="1600" dirty="0"/>
          </a:p>
        </p:txBody>
      </p:sp>
      <p:pic>
        <p:nvPicPr>
          <p:cNvPr id="3" name="Picture 2" descr="A graph of a graph showing a number of circles&#10;&#10;AI-generated content may be incorrect.">
            <a:extLst>
              <a:ext uri="{FF2B5EF4-FFF2-40B4-BE49-F238E27FC236}">
                <a16:creationId xmlns:a16="http://schemas.microsoft.com/office/drawing/2014/main" id="{917DA544-8731-5A2D-76B8-D4A40C2D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0610" y="2066189"/>
            <a:ext cx="4737650" cy="27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1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3A584-49CB-4946-D158-BDCA9D38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" panose="020F0502020204030204" pitchFamily="34" charset="0"/>
              </a:rPr>
              <a:t>Suspicious Merchants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3700-F780-6993-D59F-458C636C4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800" dirty="0"/>
              <a:t>Finally, zoom out to the </a:t>
            </a:r>
            <a:r>
              <a:rPr lang="en-US" sz="1800" b="1" dirty="0"/>
              <a:t>merchant-level</a:t>
            </a:r>
            <a:r>
              <a:rPr lang="en-US" sz="1800" dirty="0"/>
              <a:t>, where </a:t>
            </a:r>
            <a:r>
              <a:rPr lang="en-US" sz="1800" b="1" dirty="0" err="1"/>
              <a:t>Cloudwalk’s</a:t>
            </a:r>
            <a:r>
              <a:rPr lang="en-US" sz="1800" b="1" dirty="0"/>
              <a:t> business risk lies.</a:t>
            </a:r>
          </a:p>
          <a:p>
            <a:endParaRPr lang="en-US" sz="1800" b="1" dirty="0"/>
          </a:p>
          <a:p>
            <a:r>
              <a:rPr lang="en-US" sz="1800" dirty="0"/>
              <a:t>At the merchant level, several entities exhibit </a:t>
            </a:r>
            <a:r>
              <a:rPr lang="en-US" sz="1800" b="1" dirty="0"/>
              <a:t>systemic fraud exposure:</a:t>
            </a:r>
            <a:endParaRPr lang="en-US" sz="1800" dirty="0"/>
          </a:p>
          <a:p>
            <a:pPr lvl="1"/>
            <a:r>
              <a:rPr lang="en-US" sz="1800" b="1" dirty="0"/>
              <a:t>Merchant 1308</a:t>
            </a:r>
            <a:r>
              <a:rPr lang="en-US" sz="1800" dirty="0"/>
              <a:t>: 15 transactions, 100% chargebacks, $34.5K in volume, short time span (under a day): </a:t>
            </a:r>
            <a:r>
              <a:rPr lang="en-US" sz="1800" b="1" dirty="0"/>
              <a:t>Fraud Ring Aggregator</a:t>
            </a:r>
          </a:p>
          <a:p>
            <a:pPr lvl="1"/>
            <a:r>
              <a:rPr lang="en-US" sz="1800" b="1" dirty="0"/>
              <a:t>Merchant 44927</a:t>
            </a:r>
            <a:r>
              <a:rPr lang="en-US" sz="1800" dirty="0"/>
              <a:t>: 11 transactions, all chargebacks, $9.2K over six days (several on the same day)</a:t>
            </a:r>
          </a:p>
          <a:p>
            <a:pPr lvl="1"/>
            <a:r>
              <a:rPr lang="en-US" sz="1800" b="1" dirty="0"/>
              <a:t>Merchant 73271</a:t>
            </a:r>
            <a:r>
              <a:rPr lang="en-US" sz="1800" dirty="0"/>
              <a:t>: 10 transactions, all chargebacks, $14.5K, spanning multiple devices and users: </a:t>
            </a:r>
            <a:r>
              <a:rPr lang="en-US" sz="1800" b="1" dirty="0"/>
              <a:t>Exploited Merchant</a:t>
            </a:r>
          </a:p>
          <a:p>
            <a:pPr marL="457200" lvl="1" indent="0">
              <a:buNone/>
            </a:pPr>
            <a:endParaRPr lang="en-US" sz="1800" b="1" dirty="0"/>
          </a:p>
          <a:p>
            <a:r>
              <a:rPr lang="en-US" sz="1800" dirty="0"/>
              <a:t>These merchants are prime candidates for </a:t>
            </a:r>
            <a:r>
              <a:rPr lang="en-US" sz="1800" b="1" dirty="0"/>
              <a:t>merchant account suspension or manual review</a:t>
            </a:r>
            <a:r>
              <a:rPr lang="en-US" sz="1800" dirty="0"/>
              <a:t>, as they combine high fraud ratios with significant transaction volume.</a:t>
            </a:r>
          </a:p>
        </p:txBody>
      </p:sp>
    </p:spTree>
    <p:extLst>
      <p:ext uri="{BB962C8B-B14F-4D97-AF65-F5344CB8AC3E}">
        <p14:creationId xmlns:p14="http://schemas.microsoft.com/office/powerpoint/2010/main" val="124085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254FE-75CA-35BB-D450-A617009CF406}"/>
              </a:ext>
            </a:extLst>
          </p:cNvPr>
          <p:cNvSpPr txBox="1"/>
          <p:nvPr/>
        </p:nvSpPr>
        <p:spPr>
          <a:xfrm>
            <a:off x="371809" y="1847261"/>
            <a:ext cx="5335307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indent="-228600" algn="ctr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i="1" dirty="0">
                <a:effectLst/>
              </a:rPr>
              <a:t>Identifying Synthetic and High-Impact Merchants</a:t>
            </a:r>
          </a:p>
          <a:p>
            <a:pPr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1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High </a:t>
            </a:r>
            <a:r>
              <a:rPr lang="en-US" sz="1600" dirty="0" err="1">
                <a:effectLst/>
              </a:rPr>
              <a:t>cbk</a:t>
            </a:r>
            <a:r>
              <a:rPr lang="en-US" sz="1600" dirty="0">
                <a:effectLst/>
              </a:rPr>
              <a:t> (&gt;0.8), low volume (&lt;20): likely </a:t>
            </a:r>
            <a:r>
              <a:rPr lang="en-US" sz="1600" b="1" i="1" dirty="0">
                <a:effectLst/>
              </a:rPr>
              <a:t>synthetic or temporary fraud merchants</a:t>
            </a:r>
            <a:r>
              <a:rPr lang="en-US" sz="1600" dirty="0">
                <a:effectLst/>
              </a:rPr>
              <a:t>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High </a:t>
            </a:r>
            <a:r>
              <a:rPr lang="en-US" sz="1600" dirty="0" err="1">
                <a:effectLst/>
              </a:rPr>
              <a:t>cbk</a:t>
            </a:r>
            <a:r>
              <a:rPr lang="en-US" sz="1600" dirty="0">
                <a:effectLst/>
              </a:rPr>
              <a:t> + high ticket share: </a:t>
            </a:r>
            <a:r>
              <a:rPr lang="en-US" sz="1600" i="1" dirty="0">
                <a:effectLst/>
              </a:rPr>
              <a:t>medium-volume but </a:t>
            </a:r>
            <a:r>
              <a:rPr lang="en-US" sz="1600" b="1" i="1" dirty="0">
                <a:effectLst/>
              </a:rPr>
              <a:t>high-loss</a:t>
            </a:r>
            <a:r>
              <a:rPr lang="en-US" sz="1600" b="1" dirty="0">
                <a:effectLst/>
              </a:rPr>
              <a:t> merchants</a:t>
            </a:r>
            <a:r>
              <a:rPr lang="en-US" sz="1600" dirty="0">
                <a:effectLst/>
              </a:rPr>
              <a:t>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Low </a:t>
            </a:r>
            <a:r>
              <a:rPr lang="en-US" sz="1600" dirty="0" err="1">
                <a:effectLst/>
              </a:rPr>
              <a:t>cbk</a:t>
            </a:r>
            <a:r>
              <a:rPr lang="en-US" sz="1600" dirty="0">
                <a:effectLst/>
              </a:rPr>
              <a:t> (~0): stable, </a:t>
            </a:r>
            <a:r>
              <a:rPr lang="en-US" sz="1600" b="1" dirty="0">
                <a:effectLst/>
              </a:rPr>
              <a:t>legitimate merchants.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</a:rPr>
              <a:t>Fraud clusters indicate </a:t>
            </a:r>
            <a:r>
              <a:rPr lang="en-US" sz="1600" b="1" dirty="0">
                <a:effectLst/>
              </a:rPr>
              <a:t>fake storefronts</a:t>
            </a:r>
            <a:r>
              <a:rPr lang="en-US" sz="1600" dirty="0">
                <a:effectLst/>
              </a:rPr>
              <a:t> or </a:t>
            </a:r>
            <a:r>
              <a:rPr lang="en-US" sz="1600" b="1" dirty="0">
                <a:effectLst/>
              </a:rPr>
              <a:t>chargeback laundering rings</a:t>
            </a:r>
            <a:r>
              <a:rPr lang="en-US" sz="1600" dirty="0">
                <a:effectLst/>
              </a:rPr>
              <a:t>.</a:t>
            </a:r>
            <a:endParaRPr lang="en-US" sz="1600" dirty="0"/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b="1" dirty="0"/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/>
              <a:t>Actionable</a:t>
            </a:r>
            <a:r>
              <a:rPr lang="en-US" sz="1600" b="1" dirty="0">
                <a:effectLst/>
              </a:rPr>
              <a:t> next step: </a:t>
            </a:r>
            <a:r>
              <a:rPr lang="en-US" sz="1600" dirty="0">
                <a:effectLst/>
              </a:rPr>
              <a:t>tighten merchant onboarding risk scoring &amp; volume anomaly alerts.</a:t>
            </a:r>
          </a:p>
        </p:txBody>
      </p:sp>
      <p:pic>
        <p:nvPicPr>
          <p:cNvPr id="6" name="Picture 5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0BFDC599-9CE3-B492-B520-ADA74AA5C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0610" y="2125410"/>
            <a:ext cx="4737650" cy="262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3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6B69A-2845-DC70-8852-937A2A086D7E}"/>
              </a:ext>
            </a:extLst>
          </p:cNvPr>
          <p:cNvSpPr txBox="1"/>
          <p:nvPr/>
        </p:nvSpPr>
        <p:spPr>
          <a:xfrm>
            <a:off x="325821" y="1492470"/>
            <a:ext cx="5249249" cy="461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algn="ctr">
              <a:lnSpc>
                <a:spcPct val="90000"/>
              </a:lnSpc>
              <a:spcAft>
                <a:spcPts val="800"/>
              </a:spcAft>
            </a:pP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Temporal Risk Pattern; Chargeback Rate Over Time</a:t>
            </a:r>
          </a:p>
          <a:p>
            <a:pPr marR="0" algn="ctr">
              <a:lnSpc>
                <a:spcPct val="90000"/>
              </a:lnSpc>
              <a:spcAft>
                <a:spcPts val="800"/>
              </a:spcAft>
            </a:pP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Chargeback rate fluctuates between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5–20% daily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Spikes around Nov 9 &amp; Nov 27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Peaking around Nov 27–29 at ~30 %. That date range aligns with Black Friday week, a period when fraudsters typically exploit higher transaction traffic and relaxed review thresholds.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Gradual increase toward month-end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or delayed fraud detection.</a:t>
            </a:r>
          </a:p>
          <a:p>
            <a:pPr marL="342900" marR="0" lvl="0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Suggests fraud campaigns cluster in short time windows.</a:t>
            </a:r>
          </a:p>
          <a:p>
            <a:pPr marL="114300" marR="0" lvl="0">
              <a:lnSpc>
                <a:spcPct val="9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Actionable next step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implement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rolling time-window monitoring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velocity-based rule triggers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C774E-070B-D861-9D80-72B1D6FC5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0610" y="2380058"/>
            <a:ext cx="4737650" cy="21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000" dirty="0">
                <a:latin typeface="Arial" pitchFamily="34" charset="0"/>
                <a:ea typeface="Arial" pitchFamily="34" charset="-122"/>
                <a:cs typeface="Arial" pitchFamily="34" charset="-120"/>
              </a:rPr>
              <a:t>Fraud Patterns &amp; Temporal Trends</a:t>
            </a:r>
            <a:endParaRPr lang="en-US" sz="40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609600" y="1950720"/>
          <a:ext cx="6949440" cy="2804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hape 1"/>
          <p:cNvSpPr/>
          <p:nvPr/>
        </p:nvSpPr>
        <p:spPr>
          <a:xfrm>
            <a:off x="7680960" y="1950720"/>
            <a:ext cx="4511040" cy="2804160"/>
          </a:xfrm>
          <a:prstGeom prst="roundRect">
            <a:avLst>
              <a:gd name="adj" fmla="val 4348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880" y="2072640"/>
            <a:ext cx="341376" cy="3413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07680" y="2072640"/>
            <a:ext cx="4023360" cy="1950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Temporal insights:
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• Baseline 5–10% early month
• Black Friday spike ≈30% (Nov 26–30)
• Elevated post‑peak indicates residual fraud</a:t>
            </a:r>
          </a:p>
        </p:txBody>
      </p:sp>
    </p:spTree>
    <p:extLst>
      <p:ext uri="{BB962C8B-B14F-4D97-AF65-F5344CB8AC3E}">
        <p14:creationId xmlns:p14="http://schemas.microsoft.com/office/powerpoint/2010/main" val="395614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03847-67B7-F99C-8B59-25C0F69D9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059C4-AD96-3B3A-44A8-D66398D4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Understanding the Industry</a:t>
            </a:r>
          </a:p>
        </p:txBody>
      </p:sp>
      <p:pic>
        <p:nvPicPr>
          <p:cNvPr id="4" name="Image 1" descr="/home/oai/share/09c4adc3-6f9e-46be-8399-512d906436c4.png">
            <a:extLst>
              <a:ext uri="{FF2B5EF4-FFF2-40B4-BE49-F238E27FC236}">
                <a16:creationId xmlns:a16="http://schemas.microsoft.com/office/drawing/2014/main" id="{97782349-E539-6572-1D13-9F9FF4E2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82" b="12491"/>
          <a:stretch>
            <a:fillRect/>
          </a:stretch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58" name="Freeform: Shape 5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9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538B-3779-5089-10E2-D1083A3F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Summary of Behavioral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FCDFB-600E-24C4-536F-A5534EB84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34" y="715424"/>
            <a:ext cx="7336047" cy="5431377"/>
          </a:xfrm>
        </p:spPr>
        <p:txBody>
          <a:bodyPr anchor="ctr">
            <a:normAutofit/>
          </a:bodyPr>
          <a:lstStyle/>
          <a:p>
            <a:pPr algn="just"/>
            <a:r>
              <a:rPr lang="en-US" sz="1800" dirty="0"/>
              <a:t>In short, fraudulent activity is not random. It’s concentrated in a small network of merchants, users, and devices, all linked by 100% chargeback patterns and high transaction values.</a:t>
            </a:r>
          </a:p>
          <a:p>
            <a:pPr algn="just"/>
            <a:r>
              <a:rPr lang="en-US" sz="1800" b="1" dirty="0"/>
              <a:t>This implies organized fraud rings or compromised accounts rather than isolated card theft.</a:t>
            </a:r>
          </a:p>
          <a:p>
            <a:pPr algn="just"/>
            <a:r>
              <a:rPr lang="en-US" sz="1800" dirty="0"/>
              <a:t>To push analysis further, I benchmarked it against standard AML and fraud typologies:</a:t>
            </a:r>
          </a:p>
          <a:p>
            <a:pPr lvl="1" algn="just"/>
            <a:r>
              <a:rPr lang="en-US" sz="1800" dirty="0"/>
              <a:t>Despite the dataset being synthetic and limited to one month, I could still extract signals of </a:t>
            </a:r>
            <a:r>
              <a:rPr lang="en-US" sz="1800" b="1" dirty="0"/>
              <a:t>structuring</a:t>
            </a:r>
            <a:r>
              <a:rPr lang="en-US" sz="1800" dirty="0"/>
              <a:t>, </a:t>
            </a:r>
            <a:r>
              <a:rPr lang="en-US" sz="1800" b="1" dirty="0"/>
              <a:t>velocity abuse</a:t>
            </a:r>
            <a:r>
              <a:rPr lang="en-US" sz="1800" dirty="0"/>
              <a:t>, </a:t>
            </a:r>
            <a:r>
              <a:rPr lang="en-US" sz="1800" b="1" dirty="0"/>
              <a:t>shared devices</a:t>
            </a:r>
            <a:r>
              <a:rPr lang="en-US" sz="1800" dirty="0"/>
              <a:t>, and </a:t>
            </a:r>
            <a:r>
              <a:rPr lang="en-US" sz="1800" b="1" dirty="0"/>
              <a:t>automation</a:t>
            </a:r>
            <a:r>
              <a:rPr lang="en-US" sz="1800" dirty="0"/>
              <a:t>.</a:t>
            </a:r>
          </a:p>
          <a:p>
            <a:pPr lvl="1" algn="just"/>
            <a:r>
              <a:rPr lang="en-US" sz="1800" dirty="0"/>
              <a:t>Patterns like </a:t>
            </a:r>
            <a:r>
              <a:rPr lang="en-US" sz="1800" b="1" dirty="0"/>
              <a:t>high-value outliers</a:t>
            </a:r>
            <a:r>
              <a:rPr lang="en-US" sz="1800" dirty="0"/>
              <a:t>, </a:t>
            </a:r>
            <a:r>
              <a:rPr lang="en-US" sz="1800" b="1" dirty="0"/>
              <a:t>multiple users sharing devices</a:t>
            </a:r>
            <a:r>
              <a:rPr lang="en-US" sz="1800" dirty="0"/>
              <a:t>, and 100% chargeback clusters suggest a mix of </a:t>
            </a:r>
            <a:r>
              <a:rPr lang="en-US" sz="1800" b="1" dirty="0"/>
              <a:t>synthetic identity</a:t>
            </a:r>
            <a:r>
              <a:rPr lang="en-US" sz="1800" dirty="0"/>
              <a:t> and </a:t>
            </a:r>
            <a:r>
              <a:rPr lang="en-US" sz="1800" b="1" dirty="0"/>
              <a:t>merchant collusion</a:t>
            </a:r>
            <a:r>
              <a:rPr lang="en-US" sz="1800" dirty="0"/>
              <a:t>, which would be key features to feed into an anti-fraud model.</a:t>
            </a:r>
          </a:p>
          <a:p>
            <a:pPr lvl="1" algn="just"/>
            <a:r>
              <a:rPr lang="en-US" sz="1800" dirty="0">
                <a:solidFill>
                  <a:srgbClr val="030A18"/>
                </a:solidFill>
              </a:rPr>
              <a:t>High‑ticket users produce outsized losses despite fewer transactions
Shared devices and merchants indicate </a:t>
            </a:r>
            <a:r>
              <a:rPr lang="en-US" sz="1800" b="1" dirty="0">
                <a:solidFill>
                  <a:srgbClr val="030A18"/>
                </a:solidFill>
              </a:rPr>
              <a:t>mule networks &amp; collusion.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53438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3F8EF-182C-6191-9E08-941EDAB4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/home/oai/share/6819d5a7-807f-421e-b9b3-f101232b0d1f.png">
            <a:extLst>
              <a:ext uri="{FF2B5EF4-FFF2-40B4-BE49-F238E27FC236}">
                <a16:creationId xmlns:a16="http://schemas.microsoft.com/office/drawing/2014/main" id="{E77FCE8A-41E3-B579-CD62-D3029648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5" r="2048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7FAED-0FFF-81B8-C14F-E227CCFD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69" y="2856076"/>
            <a:ext cx="3822189" cy="189991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3600" dirty="0"/>
              <a:t>Identifying overall suspicious patterns across the dataset 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357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187C6-0BAB-98EC-6C40-F2641778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A3458-8EC7-4B65-B4B6-A4E4B19C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4491114"/>
            <a:ext cx="4091018" cy="1245897"/>
          </a:xfrm>
        </p:spPr>
        <p:txBody>
          <a:bodyPr>
            <a:normAutofit/>
          </a:bodyPr>
          <a:lstStyle/>
          <a:p>
            <a:r>
              <a:rPr lang="en-US" sz="2000" b="1" dirty="0"/>
              <a:t>High-Value Fraud Concentration; Suspicious User Behavior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65E5-AAB2-733C-70BC-246274AD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91" y="704504"/>
            <a:ext cx="10064018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CC89-C917-4B11-F559-0C76CBA3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043" y="4491114"/>
            <a:ext cx="6382966" cy="1136166"/>
          </a:xfrm>
        </p:spPr>
        <p:txBody>
          <a:bodyPr>
            <a:normAutofit/>
          </a:bodyPr>
          <a:lstStyle/>
          <a:p>
            <a:pPr lvl="0" algn="just"/>
            <a:r>
              <a:rPr lang="en-US" sz="1800" dirty="0"/>
              <a:t>A small cluster of users repeatedly executed high-ticket transactions (&gt;$2,000) with exceptionally high chargeback rates, indicating deliberate high-value fraud behavior aimed at maximizing payout per successful authorization.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0196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2E3A2-66C7-E572-5D10-E7682AA2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AEB11-41FF-975B-EDA5-CDC30059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81" y="4531361"/>
            <a:ext cx="3981854" cy="934720"/>
          </a:xfrm>
        </p:spPr>
        <p:txBody>
          <a:bodyPr>
            <a:normAutofit/>
          </a:bodyPr>
          <a:lstStyle/>
          <a:p>
            <a:r>
              <a:rPr lang="en-US" sz="2000" b="1" dirty="0"/>
              <a:t>Top High-Value Fraudsters; Confirmed Loss Concentration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DCB43-8CEC-087E-5AE3-E67C2DDF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10" y="704504"/>
            <a:ext cx="655478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CA16-A6D1-E5E2-DEFC-666CDFE58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35" y="4458560"/>
            <a:ext cx="6382966" cy="1363120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A small set of users repeatedly executed high-value transactions (top 5%) that were charged back multiple times, indicating intentional high-value fraud behavior consistent with cash-out or testing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797715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CD127-2C36-B85C-36FE-914AF687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F9B3A-045C-EA8E-F7A6-AE31182B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8019"/>
            <a:ext cx="3981854" cy="1115480"/>
          </a:xfrm>
        </p:spPr>
        <p:txBody>
          <a:bodyPr>
            <a:normAutofit/>
          </a:bodyPr>
          <a:lstStyle/>
          <a:p>
            <a:pPr lvl="0"/>
            <a:r>
              <a:rPr lang="en-US" sz="2000" b="1" i="1" dirty="0"/>
              <a:t>Velocity Fraud Detection; Rapid Transaction Bursts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A664A-2D32-FC0A-494B-D00A319B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490139"/>
            <a:ext cx="10872172" cy="1652454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4F186-9992-F1E2-30F9-30CF22A6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1254701"/>
          </a:xfrm>
        </p:spPr>
        <p:txBody>
          <a:bodyPr>
            <a:normAutofit/>
          </a:bodyPr>
          <a:lstStyle/>
          <a:p>
            <a:pPr lvl="0" algn="just"/>
            <a:r>
              <a:rPr lang="en-US" sz="1800" dirty="0"/>
              <a:t>Detected multiple short-time bursts (≤10 min) of transactions with ≥2 chargebacks. A strong indicator of velocity fraud, where fraudsters rapidly test stolen cards or automate repeated payment attempts.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02999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B5478-AB87-651D-AE1D-C36E0A9D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C4CA-387E-59FF-0C9F-58CC2E40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66479"/>
            <a:ext cx="3981854" cy="972504"/>
          </a:xfrm>
        </p:spPr>
        <p:txBody>
          <a:bodyPr>
            <a:normAutofit/>
          </a:bodyPr>
          <a:lstStyle/>
          <a:p>
            <a:r>
              <a:rPr lang="en-US" sz="2000" b="1" i="1" dirty="0"/>
              <a:t>Card Reuse and Cross; Merchant Fraud Linkages</a:t>
            </a:r>
            <a:endParaRPr lang="en-US" sz="2000" b="1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1A809-2156-74EF-ADD1-CAD8205C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60120"/>
            <a:ext cx="10872172" cy="244623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2D04-2009-9389-F502-DD2508D5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132" y="4366479"/>
            <a:ext cx="6382966" cy="1141217"/>
          </a:xfrm>
        </p:spPr>
        <p:txBody>
          <a:bodyPr>
            <a:normAutofit/>
          </a:bodyPr>
          <a:lstStyle/>
          <a:p>
            <a:pPr lvl="0" algn="just"/>
            <a:r>
              <a:rPr lang="en-US" sz="1800" dirty="0"/>
              <a:t>Multiple masked cards were reused across several transactions, and clusters with chargebacks indicate card testing/replay on the same device or spread across merchants to evade simple rules.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42420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C6522-E1DF-BC6B-3E94-AC709C26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Going Beyond  the Spreadsheet Data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8DE9E112-F822-5619-0787-29592667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1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75BB3-0100-553F-CB73-B506829D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84" y="210027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itchFamily="34" charset="0"/>
                <a:ea typeface="Arial" pitchFamily="34" charset="-122"/>
                <a:cs typeface="Arial" pitchFamily="34" charset="-120"/>
              </a:rPr>
              <a:t>Additional Data Enrichment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EE7EB-B68C-2D0F-A68D-78AB95A4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0" y="833120"/>
            <a:ext cx="7559040" cy="591312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1600" b="1" dirty="0"/>
          </a:p>
          <a:p>
            <a:pPr marL="457200" lvl="1" indent="0" algn="just">
              <a:buNone/>
            </a:pPr>
            <a:r>
              <a:rPr lang="en-US" sz="1600" dirty="0"/>
              <a:t>In real-world acquirer environments like </a:t>
            </a:r>
            <a:r>
              <a:rPr lang="en-US" sz="1600" dirty="0" err="1"/>
              <a:t>Cloudwalk’s</a:t>
            </a:r>
            <a:r>
              <a:rPr lang="en-US" sz="1600" dirty="0"/>
              <a:t>, fraud detection improves exponentially when we enrich transactional data with </a:t>
            </a:r>
            <a:r>
              <a:rPr lang="en-US" sz="1600" b="1" dirty="0"/>
              <a:t>contextual, behavioral, and device intelligence:</a:t>
            </a:r>
          </a:p>
          <a:p>
            <a:pPr marL="457200" lvl="1" indent="0" algn="just">
              <a:buNone/>
            </a:pPr>
            <a:endParaRPr lang="en-US" sz="1600" b="1" dirty="0"/>
          </a:p>
          <a:p>
            <a:pPr lvl="1" algn="just"/>
            <a:r>
              <a:rPr lang="en-US" sz="1600" b="1" dirty="0"/>
              <a:t>KYC &amp; User Identity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Cloudwalk’s</a:t>
            </a:r>
            <a:r>
              <a:rPr lang="en-US" sz="1600" dirty="0"/>
              <a:t> mobile-first merchant ecosystem often sees synthetic IDs or re-used CPF numbers; linking user-level data helps identify </a:t>
            </a:r>
            <a:r>
              <a:rPr lang="en-US" sz="1600" b="1" dirty="0"/>
              <a:t>Identity Recycling</a:t>
            </a:r>
            <a:r>
              <a:rPr lang="en-US" sz="1600" dirty="0"/>
              <a:t>.</a:t>
            </a:r>
          </a:p>
          <a:p>
            <a:pPr lvl="1" algn="just"/>
            <a:r>
              <a:rPr lang="en-US" sz="1600" b="1" dirty="0"/>
              <a:t>Device &amp; Network Intelligence: </a:t>
            </a:r>
            <a:r>
              <a:rPr lang="en-US" sz="1600" dirty="0"/>
              <a:t>Fraud rings often use emulators or rooted phones to cycle through multiple merchant accounts. Cross-referencing device and user behavior can isolate those clusters.</a:t>
            </a:r>
          </a:p>
          <a:p>
            <a:pPr lvl="1" algn="just"/>
            <a:r>
              <a:rPr lang="en-US" sz="1600" b="1" dirty="0"/>
              <a:t>Payment Instrument &amp; Financial Data: </a:t>
            </a:r>
            <a:r>
              <a:rPr lang="en-US" sz="1600" dirty="0"/>
              <a:t>Card BIN metadata, Tokenization history, Issuer response codes, etc. Because BIN-country mismatches and card-testing are early indicators of </a:t>
            </a:r>
            <a:r>
              <a:rPr lang="en-US" sz="1600" b="1" dirty="0"/>
              <a:t>organized fraud networks</a:t>
            </a:r>
            <a:r>
              <a:rPr lang="en-US" sz="1600" dirty="0"/>
              <a:t>.</a:t>
            </a:r>
          </a:p>
          <a:p>
            <a:pPr lvl="1" algn="just"/>
            <a:r>
              <a:rPr lang="en-US" sz="1600" b="1" dirty="0"/>
              <a:t>Geolocation &amp; Behavioral Context</a:t>
            </a:r>
            <a:r>
              <a:rPr lang="en-US" sz="1600" dirty="0"/>
              <a:t>: Geospatial coherence, Time-zone alignment, Distance &amp; movement analysis. Because </a:t>
            </a:r>
            <a:r>
              <a:rPr lang="en-US" sz="1600" dirty="0" err="1"/>
              <a:t>Cloudwalk’s</a:t>
            </a:r>
            <a:r>
              <a:rPr lang="en-US" sz="1600" dirty="0"/>
              <a:t> merchant base spans all Brazilian states, geospatial anomalies can uncover fake merchant terminals or remote fraud rings. </a:t>
            </a:r>
          </a:p>
          <a:p>
            <a:pPr lvl="1" algn="just"/>
            <a:r>
              <a:rPr lang="en-US" sz="1600" b="1" dirty="0"/>
              <a:t>Merchant category  &amp; onboarding data</a:t>
            </a:r>
            <a:r>
              <a:rPr lang="en-US" sz="1600" dirty="0"/>
              <a:t>: </a:t>
            </a:r>
            <a:r>
              <a:rPr lang="en-US" sz="1600" dirty="0" err="1"/>
              <a:t>Cloudwalk’s</a:t>
            </a:r>
            <a:r>
              <a:rPr lang="en-US" sz="1600" dirty="0"/>
              <a:t> value prop is empowering small merchants, but fraudsters exploit that agility. Merchant-level clustering helps catch fake storefronts or shell merchants.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201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97700-63AD-059D-D5E6-C0EBB423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latin typeface="+mj-lt"/>
                <a:cs typeface="+mj-cs"/>
              </a:rPr>
              <a:t>Dashboard &amp; Model Insights</a:t>
            </a:r>
            <a:br>
              <a:rPr lang="en-US" sz="5100" b="1">
                <a:latin typeface="+mj-lt"/>
                <a:cs typeface="+mj-cs"/>
              </a:rPr>
            </a:br>
            <a:endParaRPr lang="en-US" sz="5100" b="1">
              <a:latin typeface="+mj-lt"/>
              <a:cs typeface="+mj-cs"/>
            </a:endParaRPr>
          </a:p>
        </p:txBody>
      </p:sp>
      <p:sp>
        <p:nvSpPr>
          <p:cNvPr id="42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/home/oai/share/74238f75-9612-4c6a-a6fa-e7d0165d5215.png">
            <a:extLst>
              <a:ext uri="{FF2B5EF4-FFF2-40B4-BE49-F238E27FC236}">
                <a16:creationId xmlns:a16="http://schemas.microsoft.com/office/drawing/2014/main" id="{A080FA1C-F17C-6B64-C066-0446D401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-4"/>
          <a:stretch>
            <a:fillRect/>
          </a:stretch>
        </p:blipFill>
        <p:spPr>
          <a:xfrm>
            <a:off x="6521381" y="773723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4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3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i="0" dirty="0">
                <a:solidFill>
                  <a:srgbClr val="1F1F1F"/>
                </a:solidFill>
                <a:effectLst/>
                <a:latin typeface="Google Sans Text"/>
              </a:rPr>
              <a:t>Fraud KPI Dashboard — Foundational Risk Indicators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457258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6640" y="929640"/>
            <a:ext cx="8808720" cy="2773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Interactive Dashboard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• Dynamic filtering by user, merchant &amp; time
• Risk heatmap highlights high‑CBK merchants &amp; devices
• Top 10 merchants account for 62% of chargeback volume
• Identify cross‑merchant device reuse &amp; mule networks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" y="3805598"/>
            <a:ext cx="365760" cy="365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6640" y="3429000"/>
            <a:ext cx="9763760" cy="233750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Overview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Features: user, device, merchant, amount, hour, prior transaction &amp; chargebacks
Balanced dataset via oversampling &amp; class weights
Logistic regression chosen for interpretability &amp; efficiency
Threshold tuned to minimize false negatives</a:t>
            </a:r>
          </a:p>
        </p:txBody>
      </p:sp>
      <p:sp>
        <p:nvSpPr>
          <p:cNvPr id="9" name="Text 4"/>
          <p:cNvSpPr/>
          <p:nvPr/>
        </p:nvSpPr>
        <p:spPr>
          <a:xfrm>
            <a:off x="525517" y="6370319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800" u="sng" dirty="0">
                <a:solidFill>
                  <a:srgbClr val="1F4E79"/>
                </a:solidFill>
                <a:hlinkClick r:id="rId7"/>
              </a:rPr>
              <a:t>[5]</a:t>
            </a:r>
            <a:r>
              <a:rPr lang="en-US" sz="800" u="sng" dirty="0">
                <a:solidFill>
                  <a:srgbClr val="1F4E79"/>
                </a:solidFill>
                <a:hlinkClick r:id="rId8"/>
              </a:rPr>
              <a:t>[6]</a:t>
            </a:r>
            <a:r>
              <a:rPr lang="en-US" sz="800" u="sng" dirty="0">
                <a:solidFill>
                  <a:srgbClr val="1F4E79"/>
                </a:solidFill>
                <a:hlinkClick r:id="rId9"/>
              </a:rPr>
              <a:t>[7]</a:t>
            </a:r>
            <a:r>
              <a:rPr lang="en-US" sz="800" u="sng" dirty="0">
                <a:solidFill>
                  <a:srgbClr val="1F4E79"/>
                </a:solidFill>
                <a:hlinkClick r:id="rId10"/>
              </a:rPr>
              <a:t>[8]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Payment Flows &amp; Key Players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E56B08-2CA1-EB34-BDC4-651E7A2C619F}"/>
              </a:ext>
            </a:extLst>
          </p:cNvPr>
          <p:cNvGrpSpPr/>
          <p:nvPr/>
        </p:nvGrpSpPr>
        <p:grpSpPr>
          <a:xfrm>
            <a:off x="731520" y="2438400"/>
            <a:ext cx="9753600" cy="1463040"/>
            <a:chOff x="731520" y="2438400"/>
            <a:chExt cx="9753600" cy="1463040"/>
          </a:xfrm>
        </p:grpSpPr>
        <p:sp>
          <p:nvSpPr>
            <p:cNvPr id="3" name="Shape 1"/>
            <p:cNvSpPr/>
            <p:nvPr/>
          </p:nvSpPr>
          <p:spPr>
            <a:xfrm>
              <a:off x="914400" y="2438400"/>
              <a:ext cx="975360" cy="975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5C3DC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0704" y="2596896"/>
              <a:ext cx="548640" cy="548640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731520" y="3474720"/>
              <a:ext cx="1341120" cy="4267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en-US" sz="1200" dirty="0">
                  <a:solidFill>
                    <a:srgbClr val="030A18"/>
                  </a:solidFill>
                </a:rPr>
                <a:t>Customer</a:t>
              </a:r>
              <a:endParaRPr lang="en-US" sz="1200" dirty="0"/>
            </a:p>
          </p:txBody>
        </p:sp>
        <p:sp>
          <p:nvSpPr>
            <p:cNvPr id="6" name="Shape 3"/>
            <p:cNvSpPr/>
            <p:nvPr/>
          </p:nvSpPr>
          <p:spPr>
            <a:xfrm>
              <a:off x="2097024" y="2926080"/>
              <a:ext cx="292608" cy="243840"/>
            </a:xfrm>
            <a:prstGeom prst="rightArrow">
              <a:avLst/>
            </a:prstGeom>
            <a:solidFill>
              <a:schemeClr val="tx2"/>
            </a:solidFill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7" name="Shape 4"/>
            <p:cNvSpPr/>
            <p:nvPr/>
          </p:nvSpPr>
          <p:spPr>
            <a:xfrm>
              <a:off x="2596896" y="2438400"/>
              <a:ext cx="975360" cy="975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5C3DC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3200" y="2596896"/>
              <a:ext cx="548640" cy="548640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2414016" y="3474720"/>
              <a:ext cx="1341120" cy="4267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en-US" sz="1200" dirty="0">
                  <a:solidFill>
                    <a:srgbClr val="030A18"/>
                  </a:solidFill>
                </a:rPr>
                <a:t>Merchant</a:t>
              </a:r>
              <a:endParaRPr lang="en-US" sz="1200" dirty="0"/>
            </a:p>
          </p:txBody>
        </p:sp>
        <p:sp>
          <p:nvSpPr>
            <p:cNvPr id="10" name="Shape 6"/>
            <p:cNvSpPr/>
            <p:nvPr/>
          </p:nvSpPr>
          <p:spPr>
            <a:xfrm>
              <a:off x="3779520" y="2926080"/>
              <a:ext cx="292608" cy="243840"/>
            </a:xfrm>
            <a:prstGeom prst="rightArrow">
              <a:avLst/>
            </a:prstGeom>
            <a:solidFill>
              <a:schemeClr val="tx2"/>
            </a:solidFill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11" name="Shape 7"/>
            <p:cNvSpPr/>
            <p:nvPr/>
          </p:nvSpPr>
          <p:spPr>
            <a:xfrm>
              <a:off x="4279392" y="2438400"/>
              <a:ext cx="975360" cy="975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5C3DC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5696" y="2596896"/>
              <a:ext cx="548640" cy="548640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4096512" y="3474720"/>
              <a:ext cx="1341120" cy="4267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en-US" sz="1200" dirty="0">
                  <a:solidFill>
                    <a:srgbClr val="030A18"/>
                  </a:solidFill>
                </a:rPr>
                <a:t>Gateway</a:t>
              </a:r>
              <a:endParaRPr lang="en-US" sz="1200" dirty="0"/>
            </a:p>
          </p:txBody>
        </p:sp>
        <p:sp>
          <p:nvSpPr>
            <p:cNvPr id="14" name="Shape 9"/>
            <p:cNvSpPr/>
            <p:nvPr/>
          </p:nvSpPr>
          <p:spPr>
            <a:xfrm>
              <a:off x="5462016" y="2926080"/>
              <a:ext cx="292608" cy="243840"/>
            </a:xfrm>
            <a:prstGeom prst="rightArrow">
              <a:avLst/>
            </a:prstGeom>
            <a:solidFill>
              <a:schemeClr val="tx2"/>
            </a:solidFill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15" name="Shape 10"/>
            <p:cNvSpPr/>
            <p:nvPr/>
          </p:nvSpPr>
          <p:spPr>
            <a:xfrm>
              <a:off x="5961888" y="2438400"/>
              <a:ext cx="975360" cy="975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5C3DC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08192" y="2596896"/>
              <a:ext cx="548640" cy="548640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5779008" y="3474720"/>
              <a:ext cx="1341120" cy="4267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en-US" sz="1200" dirty="0">
                  <a:solidFill>
                    <a:srgbClr val="030A18"/>
                  </a:solidFill>
                </a:rPr>
                <a:t>Acquirer</a:t>
              </a:r>
              <a:endParaRPr lang="en-US" sz="1200" dirty="0"/>
            </a:p>
          </p:txBody>
        </p:sp>
        <p:sp>
          <p:nvSpPr>
            <p:cNvPr id="18" name="Shape 12"/>
            <p:cNvSpPr/>
            <p:nvPr/>
          </p:nvSpPr>
          <p:spPr>
            <a:xfrm>
              <a:off x="7144512" y="2926080"/>
              <a:ext cx="292608" cy="243840"/>
            </a:xfrm>
            <a:prstGeom prst="rightArrow">
              <a:avLst/>
            </a:prstGeom>
            <a:solidFill>
              <a:schemeClr val="tx2"/>
            </a:solidFill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19" name="Shape 13"/>
            <p:cNvSpPr/>
            <p:nvPr/>
          </p:nvSpPr>
          <p:spPr>
            <a:xfrm>
              <a:off x="7644384" y="2438400"/>
              <a:ext cx="975360" cy="975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5C3DC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pic>
          <p:nvPicPr>
            <p:cNvPr id="20" name="Image 4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90688" y="2596896"/>
              <a:ext cx="548640" cy="548640"/>
            </a:xfrm>
            <a:prstGeom prst="rect">
              <a:avLst/>
            </a:prstGeom>
          </p:spPr>
        </p:pic>
        <p:sp>
          <p:nvSpPr>
            <p:cNvPr id="21" name="Text 14"/>
            <p:cNvSpPr/>
            <p:nvPr/>
          </p:nvSpPr>
          <p:spPr>
            <a:xfrm>
              <a:off x="7461504" y="3474720"/>
              <a:ext cx="1341120" cy="4267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en-US" sz="1200" dirty="0">
                  <a:solidFill>
                    <a:srgbClr val="030A18"/>
                  </a:solidFill>
                </a:rPr>
                <a:t>Network</a:t>
              </a:r>
              <a:endParaRPr lang="en-US" sz="1200" dirty="0"/>
            </a:p>
          </p:txBody>
        </p:sp>
        <p:sp>
          <p:nvSpPr>
            <p:cNvPr id="22" name="Shape 15"/>
            <p:cNvSpPr/>
            <p:nvPr/>
          </p:nvSpPr>
          <p:spPr>
            <a:xfrm>
              <a:off x="8827008" y="2926080"/>
              <a:ext cx="292608" cy="243840"/>
            </a:xfrm>
            <a:prstGeom prst="rightArrow">
              <a:avLst/>
            </a:prstGeom>
            <a:solidFill>
              <a:schemeClr val="tx2"/>
            </a:solidFill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23" name="Shape 16"/>
            <p:cNvSpPr/>
            <p:nvPr/>
          </p:nvSpPr>
          <p:spPr>
            <a:xfrm>
              <a:off x="9326880" y="2438400"/>
              <a:ext cx="975360" cy="9753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A5C3DC"/>
              </a:solidFill>
              <a:prstDash val="solid"/>
            </a:ln>
          </p:spPr>
          <p:txBody>
            <a:bodyPr/>
            <a:lstStyle/>
            <a:p>
              <a:endParaRPr sz="2400"/>
            </a:p>
          </p:txBody>
        </p:sp>
        <p:pic>
          <p:nvPicPr>
            <p:cNvPr id="24" name="Image 5" descr="preencoded.png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73184" y="2596896"/>
              <a:ext cx="548640" cy="548640"/>
            </a:xfrm>
            <a:prstGeom prst="rect">
              <a:avLst/>
            </a:prstGeom>
          </p:spPr>
        </p:pic>
        <p:sp>
          <p:nvSpPr>
            <p:cNvPr id="25" name="Text 17"/>
            <p:cNvSpPr/>
            <p:nvPr/>
          </p:nvSpPr>
          <p:spPr>
            <a:xfrm>
              <a:off x="9144000" y="3474720"/>
              <a:ext cx="1341120" cy="42672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pPr algn="ctr"/>
              <a:r>
                <a:rPr lang="en-US" sz="1200" dirty="0">
                  <a:solidFill>
                    <a:srgbClr val="030A18"/>
                  </a:solidFill>
                </a:rPr>
                <a:t>Issuer</a:t>
              </a:r>
              <a:endParaRPr lang="en-US" sz="1200" dirty="0"/>
            </a:p>
          </p:txBody>
        </p:sp>
      </p:grp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904" y="4907280"/>
            <a:ext cx="219456" cy="21945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8A17FC7-82CC-C951-7316-6E07401A5EC8}"/>
              </a:ext>
            </a:extLst>
          </p:cNvPr>
          <p:cNvGrpSpPr/>
          <p:nvPr/>
        </p:nvGrpSpPr>
        <p:grpSpPr>
          <a:xfrm>
            <a:off x="731520" y="4474464"/>
            <a:ext cx="10607040" cy="1377696"/>
            <a:chOff x="731520" y="4949952"/>
            <a:chExt cx="10607040" cy="1377696"/>
          </a:xfrm>
        </p:grpSpPr>
        <p:sp>
          <p:nvSpPr>
            <p:cNvPr id="26" name="Shape 18"/>
            <p:cNvSpPr/>
            <p:nvPr/>
          </p:nvSpPr>
          <p:spPr>
            <a:xfrm>
              <a:off x="731520" y="4998720"/>
              <a:ext cx="1463040" cy="21945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3200"/>
            </a:p>
          </p:txBody>
        </p:sp>
        <p:sp>
          <p:nvSpPr>
            <p:cNvPr id="27" name="Text 19"/>
            <p:cNvSpPr/>
            <p:nvPr/>
          </p:nvSpPr>
          <p:spPr>
            <a:xfrm>
              <a:off x="2255520" y="4949952"/>
              <a:ext cx="3048000" cy="3048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en-US" dirty="0">
                  <a:solidFill>
                    <a:srgbClr val="030A18"/>
                  </a:solidFill>
                </a:rPr>
                <a:t>Information flow</a:t>
              </a:r>
              <a:endParaRPr lang="en-US" dirty="0"/>
            </a:p>
          </p:txBody>
        </p:sp>
        <p:sp>
          <p:nvSpPr>
            <p:cNvPr id="28" name="Shape 20"/>
            <p:cNvSpPr/>
            <p:nvPr/>
          </p:nvSpPr>
          <p:spPr>
            <a:xfrm>
              <a:off x="6096000" y="4998720"/>
              <a:ext cx="1463040" cy="219456"/>
            </a:xfrm>
            <a:prstGeom prst="rect">
              <a:avLst/>
            </a:prstGeom>
            <a:solidFill>
              <a:srgbClr val="F28E2C"/>
            </a:solidFill>
            <a:ln w="12700">
              <a:solidFill>
                <a:srgbClr val="F28E2C"/>
              </a:solidFill>
              <a:prstDash val="solid"/>
            </a:ln>
          </p:spPr>
          <p:txBody>
            <a:bodyPr/>
            <a:lstStyle/>
            <a:p>
              <a:endParaRPr sz="3200"/>
            </a:p>
          </p:txBody>
        </p:sp>
        <p:sp>
          <p:nvSpPr>
            <p:cNvPr id="29" name="Text 21"/>
            <p:cNvSpPr/>
            <p:nvPr/>
          </p:nvSpPr>
          <p:spPr>
            <a:xfrm>
              <a:off x="7620000" y="4949952"/>
              <a:ext cx="2438400" cy="3048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en-US" dirty="0">
                  <a:solidFill>
                    <a:srgbClr val="030A18"/>
                  </a:solidFill>
                </a:rPr>
                <a:t>Money flow</a:t>
              </a:r>
              <a:endParaRPr lang="en-US" dirty="0"/>
            </a:p>
          </p:txBody>
        </p:sp>
        <p:sp>
          <p:nvSpPr>
            <p:cNvPr id="31" name="Text 22"/>
            <p:cNvSpPr/>
            <p:nvPr/>
          </p:nvSpPr>
          <p:spPr>
            <a:xfrm>
              <a:off x="975360" y="5340096"/>
              <a:ext cx="10363200" cy="3048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en-US" sz="2000" b="1" dirty="0"/>
                <a:t>Acquirer: </a:t>
              </a:r>
              <a:r>
                <a:rPr lang="en-US" sz="2000" dirty="0"/>
                <a:t>Licensed bank holding settlement rights and risk.</a:t>
              </a:r>
            </a:p>
          </p:txBody>
        </p:sp>
        <p:pic>
          <p:nvPicPr>
            <p:cNvPr id="32" name="Image 7" descr="preencoded.png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1520" y="5705856"/>
              <a:ext cx="219456" cy="219456"/>
            </a:xfrm>
            <a:prstGeom prst="rect">
              <a:avLst/>
            </a:prstGeom>
          </p:spPr>
        </p:pic>
        <p:sp>
          <p:nvSpPr>
            <p:cNvPr id="33" name="Text 23"/>
            <p:cNvSpPr/>
            <p:nvPr/>
          </p:nvSpPr>
          <p:spPr>
            <a:xfrm>
              <a:off x="975360" y="5681472"/>
              <a:ext cx="10363200" cy="3048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en-US" sz="2000" b="1" dirty="0"/>
                <a:t>Sub‑Acquirer: </a:t>
              </a:r>
              <a:r>
                <a:rPr lang="en-US" sz="2000" dirty="0"/>
                <a:t>Aggregator managing onboarding &amp; risk under the acquirer’s licence.</a:t>
              </a:r>
            </a:p>
          </p:txBody>
        </p:sp>
        <p:pic>
          <p:nvPicPr>
            <p:cNvPr id="34" name="Image 8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520" y="6047232"/>
              <a:ext cx="219456" cy="219456"/>
            </a:xfrm>
            <a:prstGeom prst="rect">
              <a:avLst/>
            </a:prstGeom>
          </p:spPr>
        </p:pic>
        <p:sp>
          <p:nvSpPr>
            <p:cNvPr id="35" name="Text 24"/>
            <p:cNvSpPr/>
            <p:nvPr/>
          </p:nvSpPr>
          <p:spPr>
            <a:xfrm>
              <a:off x="975360" y="6022848"/>
              <a:ext cx="10363200" cy="304800"/>
            </a:xfrm>
            <a:prstGeom prst="rect">
              <a:avLst/>
            </a:prstGeom>
            <a:noFill/>
            <a:ln/>
          </p:spPr>
          <p:txBody>
            <a:bodyPr wrap="square" rtlCol="0" anchor="ctr"/>
            <a:lstStyle/>
            <a:p>
              <a:r>
                <a:rPr lang="en-US" sz="2000" b="1" dirty="0"/>
                <a:t>Gateway: </a:t>
              </a:r>
              <a:r>
                <a:rPr lang="en-US" sz="2000" dirty="0"/>
                <a:t>Technical layer routing data; no funds movement.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27619-91E9-8A34-9CB9-665BB943DEA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Top merchants by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cbk_rate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show concentrated fraud exposure, apply tighter limits, step-up auth, or manual review.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8F1A1-80B8-C226-2B09-28B37FA8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2535" y="1503921"/>
            <a:ext cx="7529465" cy="35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80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EEA93-87A0-0E99-DD3C-749F69DBFC6C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Insight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High-</a:t>
            </a:r>
            <a:r>
              <a:rPr lang="en-US" sz="20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cbk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devices (often reused across users/merchants) suggest emulators or compromised devices, fingerprint &amp; throttle. </a:t>
            </a:r>
            <a:b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sz="20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5E0DA-3B80-D70D-034B-A2A14696E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493" y="1484947"/>
            <a:ext cx="6910060" cy="32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08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DC468-46D8-F045-E97B-32E0BC9DE6C3}"/>
              </a:ext>
            </a:extLst>
          </p:cNvPr>
          <p:cNvSpPr txBox="1"/>
          <p:nvPr/>
        </p:nvSpPr>
        <p:spPr>
          <a:xfrm>
            <a:off x="371094" y="2718054"/>
            <a:ext cx="3438906" cy="2038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amount bands (e.g., ≥ $2k) typically show elevated fraud rates, fraudsters maximize payout per successful auth.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413EFD-1778-61BC-10FA-84F3A183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0833" y="1426546"/>
            <a:ext cx="7426006" cy="36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7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0" descr="/home/oai/share/74238f75-9612-4c6a-a6fa-e7d0165d5215.png">
            <a:extLst>
              <a:ext uri="{FF2B5EF4-FFF2-40B4-BE49-F238E27FC236}">
                <a16:creationId xmlns:a16="http://schemas.microsoft.com/office/drawing/2014/main" id="{120D448D-E3D3-36AF-69A8-9C0829E9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1524" b="2222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C711C-4EAF-006B-1B1B-1797E09F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6000" b="1">
                <a:solidFill>
                  <a:srgbClr val="FFFFFF"/>
                </a:solidFill>
              </a:rPr>
            </a:br>
            <a:r>
              <a:rPr lang="en-US" sz="6000" b="1">
                <a:solidFill>
                  <a:srgbClr val="FFFFFF"/>
                </a:solidFill>
              </a:rPr>
              <a:t>Implementation of the Solution </a:t>
            </a:r>
          </a:p>
        </p:txBody>
      </p:sp>
    </p:spTree>
    <p:extLst>
      <p:ext uri="{BB962C8B-B14F-4D97-AF65-F5344CB8AC3E}">
        <p14:creationId xmlns:p14="http://schemas.microsoft.com/office/powerpoint/2010/main" val="320040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5C1FA-483F-8771-0EFA-E28EB19B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“Operational Dimensions” VS. “Fraud Rules”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D0369D-76F8-5D70-93BE-925898E12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41586"/>
              </p:ext>
            </p:extLst>
          </p:nvPr>
        </p:nvGraphicFramePr>
        <p:xfrm>
          <a:off x="1097280" y="2228087"/>
          <a:ext cx="9709534" cy="3948880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3273907">
                  <a:extLst>
                    <a:ext uri="{9D8B030D-6E8A-4147-A177-3AD203B41FA5}">
                      <a16:colId xmlns:a16="http://schemas.microsoft.com/office/drawing/2014/main" val="2444242321"/>
                    </a:ext>
                  </a:extLst>
                </a:gridCol>
                <a:gridCol w="2408990">
                  <a:extLst>
                    <a:ext uri="{9D8B030D-6E8A-4147-A177-3AD203B41FA5}">
                      <a16:colId xmlns:a16="http://schemas.microsoft.com/office/drawing/2014/main" val="3272869956"/>
                    </a:ext>
                  </a:extLst>
                </a:gridCol>
                <a:gridCol w="4026637">
                  <a:extLst>
                    <a:ext uri="{9D8B030D-6E8A-4147-A177-3AD203B41FA5}">
                      <a16:colId xmlns:a16="http://schemas.microsoft.com/office/drawing/2014/main" val="1681889443"/>
                    </a:ext>
                  </a:extLst>
                </a:gridCol>
              </a:tblGrid>
              <a:tr h="553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kern="1200" dirty="0">
                          <a:solidFill>
                            <a:schemeClr val="dk1"/>
                          </a:solidFill>
                        </a:rPr>
                        <a:t>Implementation layer</a:t>
                      </a:r>
                      <a:endParaRPr lang="en-US" sz="1500" b="1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kern="1200">
                          <a:solidFill>
                            <a:schemeClr val="dk1"/>
                          </a:solidFill>
                        </a:rPr>
                        <a:t>Analytical validation layer</a:t>
                      </a:r>
                      <a:endParaRPr lang="en-US" sz="1500" b="1" kern="120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Their Connection</a:t>
                      </a:r>
                      <a:endParaRPr lang="en-US" sz="15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extLst>
                  <a:ext uri="{0D108BD9-81ED-4DB2-BD59-A6C34878D82A}">
                    <a16:rowId xmlns:a16="http://schemas.microsoft.com/office/drawing/2014/main" val="1189300476"/>
                  </a:ext>
                </a:extLst>
              </a:tr>
              <a:tr h="789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Antifraud Requirement 1:</a:t>
                      </a:r>
                      <a:r>
                        <a:rPr lang="en-US" sz="1500"/>
                        <a:t> Reject if the user tries too many transactions in a row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Velocity ≥3 tx / 10min (Fraud rate 66.7%, 5.5x lift)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Exactly corresponds: This rule targets </a:t>
                      </a:r>
                      <a:r>
                        <a:rPr lang="en-US" sz="1500" b="1" dirty="0"/>
                        <a:t>rapid-fire transactions</a:t>
                      </a:r>
                      <a:r>
                        <a:rPr lang="en-US" sz="1500" dirty="0"/>
                        <a:t>, a classic velocity attack pattern.</a:t>
                      </a:r>
                      <a:endParaRPr lang="en-US" sz="15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extLst>
                  <a:ext uri="{0D108BD9-81ED-4DB2-BD59-A6C34878D82A}">
                    <a16:rowId xmlns:a16="http://schemas.microsoft.com/office/drawing/2014/main" val="3545726015"/>
                  </a:ext>
                </a:extLst>
              </a:tr>
              <a:tr h="789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Antifraud Requirement 2:</a:t>
                      </a:r>
                      <a:r>
                        <a:rPr lang="en-US" sz="1500" dirty="0"/>
                        <a:t> Reject transactions above a </a:t>
                      </a: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certain</a:t>
                      </a:r>
                      <a:r>
                        <a:rPr lang="en-US" sz="1500" dirty="0"/>
                        <a:t> amount</a:t>
                      </a:r>
                      <a:endParaRPr lang="en-US" sz="15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High-ticket &gt; $2k (Fraud rate 38.8%, 3.2x lift)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Direct link: High-value purchases are strongly correlated with cash-out fraud.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extLst>
                  <a:ext uri="{0D108BD9-81ED-4DB2-BD59-A6C34878D82A}">
                    <a16:rowId xmlns:a16="http://schemas.microsoft.com/office/drawing/2014/main" val="2462794220"/>
                  </a:ext>
                </a:extLst>
              </a:tr>
              <a:tr h="7897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Antifraud Requirement 3:</a:t>
                      </a:r>
                      <a:r>
                        <a:rPr lang="en-US" sz="1500"/>
                        <a:t> Reject if user had a prior chargeback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Prior chargeback link (Fraud rate 84.8%, 6.9x lift)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Direct link: Users or devices tied to historical chargebacks are the most predictive fraud indicators.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extLst>
                  <a:ext uri="{0D108BD9-81ED-4DB2-BD59-A6C34878D82A}">
                    <a16:rowId xmlns:a16="http://schemas.microsoft.com/office/drawing/2014/main" val="3348148893"/>
                  </a:ext>
                </a:extLst>
              </a:tr>
              <a:tr h="1025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(Additional related pattern)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Cross-merchant reuse (Fraud rate 100%, 8.2x lift)</a:t>
                      </a:r>
                      <a:endParaRPr lang="en-US" sz="15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Extends antifraud logic: This would require network-level visibility to detect the same device/card being reused across merchants.</a:t>
                      </a:r>
                      <a:endParaRPr lang="en-US" sz="15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1383" marR="41383" marT="20692" marB="20692" anchor="ctr"/>
                </a:tc>
                <a:extLst>
                  <a:ext uri="{0D108BD9-81ED-4DB2-BD59-A6C34878D82A}">
                    <a16:rowId xmlns:a16="http://schemas.microsoft.com/office/drawing/2014/main" val="212866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97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23E92-76C3-51A9-307E-204D8232DF6E}"/>
              </a:ext>
            </a:extLst>
          </p:cNvPr>
          <p:cNvSpPr txBox="1"/>
          <p:nvPr/>
        </p:nvSpPr>
        <p:spPr>
          <a:xfrm>
            <a:off x="294640" y="2807208"/>
            <a:ext cx="3765296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Each rule targets specific high-risk behavior.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Bars above the baseline indicate higher fraud concentration.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Velocity and Prior-Chargeback rules often show &gt;2× the baseline fraud rate (high precision, good auto-block candidates).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High-ticket and Cross-Merchant rules capture fewer cases but with meaningful fraud lift.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7548B-D501-8D17-BD46-CF9D17A49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4842" y="1470069"/>
            <a:ext cx="7193174" cy="408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12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000" dirty="0">
                <a:latin typeface="Arial" pitchFamily="34" charset="0"/>
                <a:ea typeface="Arial" pitchFamily="34" charset="-122"/>
                <a:cs typeface="Arial" pitchFamily="34" charset="-120"/>
              </a:rPr>
              <a:t>Anti‑Fraud System Design: 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3EC807-7D7C-EE98-0721-2C15BB5775E3}"/>
              </a:ext>
            </a:extLst>
          </p:cNvPr>
          <p:cNvGrpSpPr/>
          <p:nvPr/>
        </p:nvGrpSpPr>
        <p:grpSpPr>
          <a:xfrm>
            <a:off x="883920" y="3535680"/>
            <a:ext cx="9773920" cy="2153920"/>
            <a:chOff x="609600" y="2682240"/>
            <a:chExt cx="7741920" cy="1219200"/>
          </a:xfrm>
          <a:solidFill>
            <a:schemeClr val="bg1">
              <a:lumMod val="95000"/>
            </a:schemeClr>
          </a:solidFill>
        </p:grpSpPr>
        <p:sp>
          <p:nvSpPr>
            <p:cNvPr id="3" name="Shape 1"/>
            <p:cNvSpPr/>
            <p:nvPr/>
          </p:nvSpPr>
          <p:spPr>
            <a:xfrm>
              <a:off x="609600" y="2682240"/>
              <a:ext cx="1706880" cy="1219200"/>
            </a:xfrm>
            <a:prstGeom prst="roundRect">
              <a:avLst>
                <a:gd name="adj" fmla="val 7000"/>
              </a:avLst>
            </a:prstGeom>
            <a:grpFill/>
            <a:ln w="12700">
              <a:solidFill>
                <a:srgbClr val="DDE3EC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4" name="Text 2"/>
            <p:cNvSpPr/>
            <p:nvPr/>
          </p:nvSpPr>
          <p:spPr>
            <a:xfrm>
              <a:off x="670560" y="2743200"/>
              <a:ext cx="1584960" cy="42672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600" b="1" dirty="0"/>
                <a:t>Transaction</a:t>
              </a:r>
              <a:endParaRPr lang="en-US" sz="1600" dirty="0"/>
            </a:p>
            <a:p>
              <a:r>
                <a:rPr lang="en-US" sz="1600" b="1" dirty="0"/>
                <a:t>Input</a:t>
              </a:r>
              <a:endParaRPr lang="en-US" sz="16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670560" y="3169920"/>
              <a:ext cx="1584960" cy="67056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200" dirty="0">
                  <a:solidFill>
                    <a:srgbClr val="030A18"/>
                  </a:solidFill>
                </a:rPr>
                <a:t>Payload: user, device, merchant, amount, timestamp</a:t>
              </a:r>
              <a:endParaRPr lang="en-US" sz="1200" dirty="0"/>
            </a:p>
          </p:txBody>
        </p:sp>
        <p:sp>
          <p:nvSpPr>
            <p:cNvPr id="6" name="Shape 4"/>
            <p:cNvSpPr/>
            <p:nvPr/>
          </p:nvSpPr>
          <p:spPr>
            <a:xfrm>
              <a:off x="2365248" y="3194304"/>
              <a:ext cx="207264" cy="195072"/>
            </a:xfrm>
            <a:prstGeom prst="rightArrow">
              <a:avLst/>
            </a:prstGeom>
            <a:grpFill/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7" name="Shape 5"/>
            <p:cNvSpPr/>
            <p:nvPr/>
          </p:nvSpPr>
          <p:spPr>
            <a:xfrm>
              <a:off x="2621280" y="2682240"/>
              <a:ext cx="1706880" cy="1219200"/>
            </a:xfrm>
            <a:prstGeom prst="roundRect">
              <a:avLst>
                <a:gd name="adj" fmla="val 7000"/>
              </a:avLst>
            </a:prstGeom>
            <a:grpFill/>
            <a:ln w="12700">
              <a:solidFill>
                <a:srgbClr val="DDE3EC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8" name="Text 6"/>
            <p:cNvSpPr/>
            <p:nvPr/>
          </p:nvSpPr>
          <p:spPr>
            <a:xfrm>
              <a:off x="2682240" y="2743200"/>
              <a:ext cx="1584960" cy="42672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600" b="1" dirty="0"/>
                <a:t>Data &amp; Feature</a:t>
              </a:r>
              <a:endParaRPr lang="en-US" sz="1600" dirty="0"/>
            </a:p>
            <a:p>
              <a:r>
                <a:rPr lang="en-US" sz="1600" b="1" dirty="0"/>
                <a:t>Enrichment</a:t>
              </a:r>
              <a:endParaRPr lang="en-US" sz="16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2682240" y="3169920"/>
              <a:ext cx="1584960" cy="67056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200" dirty="0">
                  <a:solidFill>
                    <a:srgbClr val="030A18"/>
                  </a:solidFill>
                </a:rPr>
                <a:t>Add identity, device, BIN, geo &amp; history</a:t>
              </a:r>
              <a:endParaRPr lang="en-US" sz="120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4376928" y="3194304"/>
              <a:ext cx="207264" cy="195072"/>
            </a:xfrm>
            <a:prstGeom prst="rightArrow">
              <a:avLst/>
            </a:prstGeom>
            <a:grpFill/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11" name="Shape 9"/>
            <p:cNvSpPr/>
            <p:nvPr/>
          </p:nvSpPr>
          <p:spPr>
            <a:xfrm>
              <a:off x="4632960" y="2682240"/>
              <a:ext cx="1706880" cy="1219200"/>
            </a:xfrm>
            <a:prstGeom prst="roundRect">
              <a:avLst>
                <a:gd name="adj" fmla="val 7000"/>
              </a:avLst>
            </a:prstGeom>
            <a:grpFill/>
            <a:ln w="12700">
              <a:solidFill>
                <a:srgbClr val="DDE3EC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12" name="Text 10"/>
            <p:cNvSpPr/>
            <p:nvPr/>
          </p:nvSpPr>
          <p:spPr>
            <a:xfrm>
              <a:off x="4693920" y="2743200"/>
              <a:ext cx="1584960" cy="42672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600" b="1" dirty="0"/>
                <a:t>Risk Scoring</a:t>
              </a:r>
              <a:endParaRPr lang="en-US" sz="16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4693920" y="3169920"/>
              <a:ext cx="1584960" cy="67056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200" dirty="0">
                  <a:solidFill>
                    <a:srgbClr val="030A18"/>
                  </a:solidFill>
                </a:rPr>
                <a:t>Apply velocity &amp; high‑ticket rules; compute logistic regression score</a:t>
              </a:r>
              <a:endParaRPr lang="en-US" sz="1200" dirty="0"/>
            </a:p>
          </p:txBody>
        </p:sp>
        <p:sp>
          <p:nvSpPr>
            <p:cNvPr id="14" name="Shape 12"/>
            <p:cNvSpPr/>
            <p:nvPr/>
          </p:nvSpPr>
          <p:spPr>
            <a:xfrm>
              <a:off x="6388608" y="3194304"/>
              <a:ext cx="207264" cy="195072"/>
            </a:xfrm>
            <a:prstGeom prst="rightArrow">
              <a:avLst/>
            </a:prstGeom>
            <a:grpFill/>
            <a:ln w="12700">
              <a:solidFill>
                <a:srgbClr val="1F4E79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15" name="Shape 13"/>
            <p:cNvSpPr/>
            <p:nvPr/>
          </p:nvSpPr>
          <p:spPr>
            <a:xfrm>
              <a:off x="6644640" y="2682240"/>
              <a:ext cx="1706880" cy="1219200"/>
            </a:xfrm>
            <a:prstGeom prst="roundRect">
              <a:avLst>
                <a:gd name="adj" fmla="val 7000"/>
              </a:avLst>
            </a:prstGeom>
            <a:grpFill/>
            <a:ln w="12700">
              <a:solidFill>
                <a:srgbClr val="DDE3EC"/>
              </a:solidFill>
              <a:prstDash val="solid"/>
            </a:ln>
          </p:spPr>
          <p:txBody>
            <a:bodyPr/>
            <a:lstStyle/>
            <a:p>
              <a:endParaRPr sz="4000"/>
            </a:p>
          </p:txBody>
        </p:sp>
        <p:sp>
          <p:nvSpPr>
            <p:cNvPr id="16" name="Text 14"/>
            <p:cNvSpPr/>
            <p:nvPr/>
          </p:nvSpPr>
          <p:spPr>
            <a:xfrm>
              <a:off x="6705600" y="2743200"/>
              <a:ext cx="1584960" cy="42672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600" b="1" dirty="0"/>
                <a:t>Decision</a:t>
              </a:r>
              <a:endParaRPr lang="en-US" sz="160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6705600" y="3169920"/>
              <a:ext cx="1584960" cy="670560"/>
            </a:xfrm>
            <a:prstGeom prst="rect">
              <a:avLst/>
            </a:prstGeom>
            <a:grpFill/>
            <a:ln/>
          </p:spPr>
          <p:txBody>
            <a:bodyPr wrap="square" rtlCol="0" anchor="ctr"/>
            <a:lstStyle/>
            <a:p>
              <a:r>
                <a:rPr lang="en-US" sz="1200" dirty="0">
                  <a:solidFill>
                    <a:srgbClr val="030A18"/>
                  </a:solidFill>
                </a:rPr>
                <a:t>Compare score to threshold &amp; return approve / deny / review</a:t>
              </a:r>
              <a:endParaRPr lang="en-US" sz="1200" dirty="0"/>
            </a:p>
          </p:txBody>
        </p:sp>
      </p:grp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560" y="1607312"/>
            <a:ext cx="365760" cy="365760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036320" y="1524000"/>
            <a:ext cx="795528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/>
              <a:t>System principles
</a:t>
            </a:r>
            <a:r>
              <a:rPr lang="en-US" sz="1600" dirty="0"/>
              <a:t>• Real‑time endpoint built with FastAPI
• Rule layer filters obvious fraud quickly
• Logistic regression scores risk on enriched features
• Configurable threshold returns approve/deny/review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94F11-6223-DAEA-5F27-3D131C2D7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988CE-75E6-C120-EC56-A3EBD421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Real-Time Anti-Fraud API: </a:t>
            </a:r>
            <a:r>
              <a:rPr lang="en-US" i="1" dirty="0" err="1">
                <a:solidFill>
                  <a:schemeClr val="bg1"/>
                </a:solidFill>
              </a:rPr>
              <a:t>FastAPI</a:t>
            </a:r>
            <a:r>
              <a:rPr lang="en-US" i="1" dirty="0">
                <a:solidFill>
                  <a:schemeClr val="bg1"/>
                </a:solidFill>
              </a:rPr>
              <a:t> /antifraud Endpoint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30443-23AF-7A44-A5C5-6D97A016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341079"/>
            <a:ext cx="6555347" cy="2839001"/>
          </a:xfrm>
        </p:spPr>
        <p:txBody>
          <a:bodyPr anchor="ctr"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sz="2000" b="1" dirty="0"/>
              <a:t>Goal: </a:t>
            </a:r>
            <a:r>
              <a:rPr lang="en-US" sz="2000" dirty="0"/>
              <a:t>Serve real-time fraud checks through a lightweight, low-latency REST API.</a:t>
            </a:r>
          </a:p>
          <a:p>
            <a:pPr algn="just"/>
            <a:r>
              <a:rPr lang="en-US" sz="2000" b="1" dirty="0"/>
              <a:t>Framework:</a:t>
            </a:r>
            <a:r>
              <a:rPr lang="en-US" sz="2000" dirty="0"/>
              <a:t> </a:t>
            </a:r>
            <a:r>
              <a:rPr lang="en-US" sz="2000" dirty="0" err="1"/>
              <a:t>FastAPI</a:t>
            </a:r>
            <a:r>
              <a:rPr lang="en-US" sz="2000" dirty="0"/>
              <a:t> + </a:t>
            </a:r>
            <a:r>
              <a:rPr lang="en-US" sz="2000" dirty="0" err="1"/>
              <a:t>Uvicorn</a:t>
            </a:r>
            <a:r>
              <a:rPr lang="en-US" sz="2000" dirty="0"/>
              <a:t> (async, production-grade)</a:t>
            </a:r>
          </a:p>
          <a:p>
            <a:pPr algn="just"/>
            <a:r>
              <a:rPr lang="en-US" sz="2000" b="1" dirty="0"/>
              <a:t>Endpoint:</a:t>
            </a:r>
            <a:r>
              <a:rPr lang="en-US" sz="2000" dirty="0"/>
              <a:t> POST /antifraud</a:t>
            </a:r>
          </a:p>
          <a:p>
            <a:pPr algn="just"/>
            <a:r>
              <a:rPr lang="en-US" sz="2000" b="1" dirty="0"/>
              <a:t>Port:</a:t>
            </a:r>
            <a:r>
              <a:rPr lang="en-US" sz="2000" dirty="0"/>
              <a:t> 8001 → Swagger Docs</a:t>
            </a:r>
          </a:p>
          <a:p>
            <a:pPr algn="just"/>
            <a:r>
              <a:rPr lang="en-US" sz="2000" b="1" dirty="0"/>
              <a:t>Latency:</a:t>
            </a:r>
            <a:r>
              <a:rPr lang="en-US" sz="2000" dirty="0"/>
              <a:t> </a:t>
            </a:r>
            <a:r>
              <a:rPr lang="en-US" sz="2000" i="1" dirty="0"/>
              <a:t>p50 = 8.3 </a:t>
            </a:r>
            <a:r>
              <a:rPr lang="en-US" sz="2000" i="1" dirty="0" err="1"/>
              <a:t>ms</a:t>
            </a:r>
            <a:r>
              <a:rPr lang="en-US" sz="2000" dirty="0"/>
              <a:t>, </a:t>
            </a:r>
            <a:r>
              <a:rPr lang="en-US" sz="2000" i="1" dirty="0"/>
              <a:t>p95 = 15.1 </a:t>
            </a:r>
            <a:r>
              <a:rPr lang="en-US" sz="2000" i="1" dirty="0" err="1"/>
              <a:t>ms</a:t>
            </a:r>
            <a:r>
              <a:rPr lang="en-US" sz="2000" dirty="0"/>
              <a:t> (20-request benchmark)</a:t>
            </a:r>
          </a:p>
          <a:p>
            <a:pPr algn="just"/>
            <a:r>
              <a:rPr lang="en-US" sz="2000" b="1" dirty="0"/>
              <a:t>Decision Logic: </a:t>
            </a:r>
            <a:r>
              <a:rPr lang="en-US" sz="2000" dirty="0"/>
              <a:t>Rule-Based Engine</a:t>
            </a:r>
          </a:p>
          <a:p>
            <a:pPr marL="0" indent="0">
              <a:buNone/>
            </a:pPr>
            <a:r>
              <a:rPr lang="en-US" sz="2000" b="1" dirty="0"/>
              <a:t>Example API Response: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F6B2F8-5DD9-1E61-806C-9AAD875A3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500" y="3262344"/>
            <a:ext cx="5000560" cy="10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174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INFO: 127.0.0.1:60746 - "POST /antifraud HTTP/1.1" 200 OK 200 { "decision": "APPROVE", "echo": {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transaction_id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22320398,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merchant_id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92895,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user_id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2708,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card_number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"444456******4210",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transaction_date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"2019-12-01T22:45:37.873639",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transaction_amount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734.87, 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device_id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": 497105 } }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DDA66-71C9-88BA-E875-B432B5D777B6}"/>
              </a:ext>
            </a:extLst>
          </p:cNvPr>
          <p:cNvSpPr txBox="1"/>
          <p:nvPr/>
        </p:nvSpPr>
        <p:spPr>
          <a:xfrm>
            <a:off x="4504548" y="4407460"/>
            <a:ext cx="61671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 dirty="0"/>
              <a:t>Highlights:</a:t>
            </a:r>
            <a:br>
              <a:rPr lang="en-US" sz="1700" dirty="0"/>
            </a:br>
            <a:r>
              <a:rPr lang="en-US" sz="1700" dirty="0"/>
              <a:t>Instant scoring (&lt;15 </a:t>
            </a:r>
            <a:r>
              <a:rPr lang="en-US" sz="1700" dirty="0" err="1"/>
              <a:t>ms</a:t>
            </a:r>
            <a:r>
              <a:rPr lang="en-US" sz="1700" dirty="0"/>
              <a:t> avg)</a:t>
            </a:r>
            <a:br>
              <a:rPr lang="en-US" sz="1700" dirty="0"/>
            </a:br>
            <a:r>
              <a:rPr lang="en-US" sz="1700" dirty="0"/>
              <a:t>Transparent rule-based explainability</a:t>
            </a:r>
            <a:br>
              <a:rPr lang="en-US" sz="1700" dirty="0"/>
            </a:br>
            <a:r>
              <a:rPr lang="en-US" sz="1700" dirty="0"/>
              <a:t>Seamless integration with the ML scoring model</a:t>
            </a:r>
          </a:p>
        </p:txBody>
      </p:sp>
    </p:spTree>
    <p:extLst>
      <p:ext uri="{BB962C8B-B14F-4D97-AF65-F5344CB8AC3E}">
        <p14:creationId xmlns:p14="http://schemas.microsoft.com/office/powerpoint/2010/main" val="1882409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3CDEC-4EF2-8D13-3FE7-F988D802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735B6-A199-E9DC-D316-AEC74F21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Fraud Detection Model: </a:t>
            </a:r>
            <a:r>
              <a:rPr lang="en-US" sz="3700" i="1" dirty="0">
                <a:solidFill>
                  <a:srgbClr val="FFFFFF"/>
                </a:solidFill>
              </a:rPr>
              <a:t>Score-Based Logistic Approach </a:t>
            </a:r>
            <a:endParaRPr lang="en-US" sz="3700" dirty="0">
              <a:solidFill>
                <a:srgbClr val="FFFFFF"/>
              </a:solidFill>
              <a:latin typeface="Arial" pitchFamily="34" charset="0"/>
              <a:cs typeface="Arial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B2181-C5DF-251A-9753-CCC1C927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346842"/>
            <a:ext cx="7220729" cy="584868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Detect and prevent fraudulent transactions using explainable, fast, and production-ready machine learning.</a:t>
            </a:r>
          </a:p>
          <a:p>
            <a:r>
              <a:rPr lang="en-US" sz="1800" b="1" dirty="0"/>
              <a:t>Data Inputs:</a:t>
            </a:r>
            <a:r>
              <a:rPr lang="en-US" sz="1800" dirty="0"/>
              <a:t> Transaction history (user, merchant, device, card)</a:t>
            </a:r>
          </a:p>
          <a:p>
            <a:r>
              <a:rPr lang="en-US" sz="1800" b="1" dirty="0"/>
              <a:t>Feature Engineering:</a:t>
            </a:r>
            <a:endParaRPr lang="en-US" sz="1800" dirty="0"/>
          </a:p>
          <a:p>
            <a:pPr lvl="1"/>
            <a:r>
              <a:rPr lang="en-US" sz="1800" dirty="0"/>
              <a:t>Behavioral stats (past chargeback rates, transaction counts)</a:t>
            </a:r>
          </a:p>
          <a:p>
            <a:pPr lvl="1"/>
            <a:r>
              <a:rPr lang="en-US" sz="1800" dirty="0"/>
              <a:t>Temporal features (hour, weekend, night flag)</a:t>
            </a:r>
          </a:p>
          <a:p>
            <a:pPr lvl="1"/>
            <a:r>
              <a:rPr lang="en-US" sz="1800" dirty="0"/>
              <a:t>High-ticket threshold (≥ 2775.27)</a:t>
            </a:r>
          </a:p>
          <a:p>
            <a:pPr lvl="1"/>
            <a:r>
              <a:rPr lang="en-US" sz="1800" dirty="0"/>
              <a:t>Frequency &amp; rate encodings for user/device/merchant/card BIN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Logistic Regression (balanced classes, standardized features)</a:t>
            </a:r>
          </a:p>
          <a:p>
            <a:r>
              <a:rPr lang="en-US" sz="1800" b="1" dirty="0"/>
              <a:t>Performance:</a:t>
            </a:r>
            <a:endParaRPr lang="en-US" sz="1800" dirty="0"/>
          </a:p>
          <a:p>
            <a:pPr lvl="1"/>
            <a:r>
              <a:rPr lang="en-US" sz="1800" dirty="0"/>
              <a:t>Train accuracy: </a:t>
            </a:r>
            <a:r>
              <a:rPr lang="en-US" sz="1800" b="1" dirty="0"/>
              <a:t>98.46%</a:t>
            </a:r>
            <a:endParaRPr lang="en-US" sz="1800" dirty="0"/>
          </a:p>
          <a:p>
            <a:pPr lvl="1"/>
            <a:r>
              <a:rPr lang="en-US" sz="1800" dirty="0"/>
              <a:t>Test accuracy: </a:t>
            </a:r>
            <a:r>
              <a:rPr lang="en-US" sz="1800" b="1" dirty="0"/>
              <a:t>98.5%</a:t>
            </a:r>
            <a:endParaRPr lang="en-US" sz="1800" dirty="0"/>
          </a:p>
          <a:p>
            <a:pPr lvl="1"/>
            <a:r>
              <a:rPr lang="en-US" sz="1800" dirty="0"/>
              <a:t>Output: Continuous fraud probability (0–1)</a:t>
            </a:r>
          </a:p>
          <a:p>
            <a:r>
              <a:rPr lang="en-US" sz="1800" b="1" dirty="0"/>
              <a:t>Example Scoring:</a:t>
            </a:r>
            <a:br>
              <a:rPr lang="en-US" sz="1800" dirty="0"/>
            </a:br>
            <a:r>
              <a:rPr lang="en-US" sz="1800" dirty="0"/>
              <a:t>Transaction ID </a:t>
            </a:r>
            <a:r>
              <a:rPr lang="en-US" sz="1800" b="1" dirty="0"/>
              <a:t>2342357 → Risk Score 0.0012 (Approve)</a:t>
            </a:r>
            <a:br>
              <a:rPr lang="en-US" sz="1800" dirty="0"/>
            </a:br>
            <a:r>
              <a:rPr lang="en-US" sz="1800" dirty="0"/>
              <a:t>→ Indicates </a:t>
            </a:r>
            <a:r>
              <a:rPr lang="en-US" sz="1800" b="1" dirty="0"/>
              <a:t>normal behavior</a:t>
            </a:r>
            <a:r>
              <a:rPr lang="en-US" sz="1800" dirty="0"/>
              <a:t>, well below the rejection threshold (0.6)</a:t>
            </a:r>
          </a:p>
          <a:p>
            <a:r>
              <a:rPr lang="en-US" sz="1800" b="1" dirty="0"/>
              <a:t>Key Benefits:</a:t>
            </a:r>
            <a:br>
              <a:rPr lang="en-US" sz="1800" dirty="0"/>
            </a:br>
            <a:r>
              <a:rPr lang="en-US" sz="1800" dirty="0"/>
              <a:t>Simple &amp; transparent</a:t>
            </a:r>
            <a:br>
              <a:rPr lang="en-US" sz="1800" dirty="0"/>
            </a:br>
            <a:r>
              <a:rPr lang="en-US" sz="1800" dirty="0"/>
              <a:t>Fast inference for real-time scoring</a:t>
            </a:r>
            <a:br>
              <a:rPr lang="en-US" sz="1800" dirty="0"/>
            </a:br>
            <a:r>
              <a:rPr lang="en-US" sz="1800" dirty="0"/>
              <a:t>Easily extendable with historical / z-score features</a:t>
            </a:r>
          </a:p>
        </p:txBody>
      </p:sp>
    </p:spTree>
    <p:extLst>
      <p:ext uri="{BB962C8B-B14F-4D97-AF65-F5344CB8AC3E}">
        <p14:creationId xmlns:p14="http://schemas.microsoft.com/office/powerpoint/2010/main" val="3670951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67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dirty="0">
                <a:latin typeface="Arial" pitchFamily="34" charset="0"/>
                <a:ea typeface="Arial" pitchFamily="34" charset="-122"/>
                <a:cs typeface="Arial" pitchFamily="34" charset="-120"/>
              </a:rPr>
              <a:t>Conclusion &amp; Recommendations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09600" y="1950720"/>
            <a:ext cx="518160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0" y="2133600"/>
            <a:ext cx="341376" cy="3413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9200" y="2133600"/>
            <a:ext cx="45720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/>
              <a:t>Prioritise High‑Risk Entities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19200" y="2499360"/>
            <a:ext cx="4572000" cy="853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dirty="0">
                <a:solidFill>
                  <a:srgbClr val="030A18"/>
                </a:solidFill>
              </a:rPr>
              <a:t>Suspend merchants, users &amp; devices with 100% CBK and investigate deeply</a:t>
            </a:r>
            <a:r>
              <a:rPr lang="en-US" sz="1067" dirty="0">
                <a:solidFill>
                  <a:srgbClr val="030A18"/>
                </a:solidFill>
              </a:rPr>
              <a:t>.</a:t>
            </a:r>
            <a:endParaRPr lang="en-US" sz="1067" dirty="0"/>
          </a:p>
        </p:txBody>
      </p:sp>
      <p:sp>
        <p:nvSpPr>
          <p:cNvPr id="7" name="Shape 4"/>
          <p:cNvSpPr/>
          <p:nvPr/>
        </p:nvSpPr>
        <p:spPr>
          <a:xfrm>
            <a:off x="6156960" y="1950720"/>
            <a:ext cx="518160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840" y="2133600"/>
            <a:ext cx="341376" cy="3413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66560" y="2133600"/>
            <a:ext cx="45720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/>
              <a:t>Implement Multi‑Layered Rules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766560" y="2499360"/>
            <a:ext cx="4572000" cy="853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dirty="0">
                <a:solidFill>
                  <a:srgbClr val="030A18"/>
                </a:solidFill>
              </a:rPr>
              <a:t>Enforce velocity, high‑ticket &amp; reuse rules to block obvious fraud.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09600" y="3840480"/>
            <a:ext cx="518160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480" y="4023360"/>
            <a:ext cx="341376" cy="3413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19200" y="4023360"/>
            <a:ext cx="45720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/>
              <a:t>Enrich Data Sources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219200" y="4389120"/>
            <a:ext cx="4572000" cy="853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dirty="0">
                <a:solidFill>
                  <a:srgbClr val="030A18"/>
                </a:solidFill>
              </a:rPr>
              <a:t>Integrate KYC, device fingerprinting, geolocation &amp; BIN intelligence.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56960" y="3840480"/>
            <a:ext cx="5181600" cy="1463040"/>
          </a:xfrm>
          <a:prstGeom prst="roundRect">
            <a:avLst>
              <a:gd name="adj" fmla="val 583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DDE3EC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9840" y="4023360"/>
            <a:ext cx="341376" cy="3413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66560" y="4023360"/>
            <a:ext cx="4572000" cy="426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/>
              <a:t>Iterate &amp; Scale Models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766560" y="4389120"/>
            <a:ext cx="4572000" cy="853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dirty="0">
                <a:solidFill>
                  <a:srgbClr val="030A18"/>
                </a:solidFill>
              </a:rPr>
              <a:t>Train ML models on enriched features; calibrate thresholds &amp; monitor drift.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B3F96-B23E-7BC2-C617-2BB3D107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Acquiring Market: Overview and Context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5C86-2DCA-8553-D0B2-11BF02AD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The acquiring market connects merchants to the card network ecosystem, enabling card acceptance.</a:t>
            </a:r>
          </a:p>
          <a:p>
            <a:endParaRPr lang="en-US" sz="18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Key Points</a:t>
            </a:r>
            <a:endParaRPr lang="en-US" sz="18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Card payments involve </a:t>
            </a:r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Issuers (banks)</a:t>
            </a: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Acquirers (merchant banks)</a:t>
            </a: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Card Networks</a:t>
            </a: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 (Visa/Mastercard).</a:t>
            </a:r>
          </a:p>
          <a:p>
            <a:pPr lvl="1"/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Issuers</a:t>
            </a: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 serve consumers; </a:t>
            </a:r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Acquirers</a:t>
            </a:r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 serve merchants.</a:t>
            </a:r>
          </a:p>
          <a:p>
            <a:pPr lvl="1"/>
            <a:r>
              <a:rPr lang="en-US" sz="1800" dirty="0">
                <a:ea typeface="Calibri Light" panose="020F0302020204030204" pitchFamily="34" charset="0"/>
                <a:cs typeface="Calibri Light" panose="020F0302020204030204" pitchFamily="34" charset="0"/>
              </a:rPr>
              <a:t>Networks define rules and move messages between both sides.</a:t>
            </a:r>
          </a:p>
          <a:p>
            <a:pPr lvl="1"/>
            <a:endParaRPr lang="en-US" sz="18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33363" lvl="1" indent="0" algn="ctr">
              <a:buNone/>
            </a:pPr>
            <a:r>
              <a:rPr lang="en-US" sz="1800" b="1" dirty="0">
                <a:ea typeface="Calibri Light" panose="020F0302020204030204" pitchFamily="34" charset="0"/>
                <a:cs typeface="Calibri Light" panose="020F0302020204030204" pitchFamily="34" charset="0"/>
              </a:rPr>
              <a:t>Customer</a:t>
            </a:r>
            <a:r>
              <a:rPr lang="en-US" sz="1800" b="1" dirty="0"/>
              <a:t> ← Issuer ← Card Network → Acquirer → Merchant</a:t>
            </a:r>
            <a:endParaRPr lang="en-US" sz="1800" b="1" dirty="0"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755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8A1CE-2977-8666-32D5-7FD736163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DC70F-089B-4594-A60A-CC8DEE79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thought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400E-2B46-AE98-CE32-D24D6A3D99D0}"/>
              </a:ext>
            </a:extLst>
          </p:cNvPr>
          <p:cNvSpPr txBox="1"/>
          <p:nvPr/>
        </p:nvSpPr>
        <p:spPr>
          <a:xfrm>
            <a:off x="5618480" y="3320657"/>
            <a:ext cx="5935472" cy="201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ts val="1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Fraud 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Cloudwalk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isn’t random; it’s patterned, multi-layered, and time-sensitive.</a:t>
            </a:r>
          </a:p>
          <a:p>
            <a:pPr algn="just">
              <a:spcBef>
                <a:spcPts val="1000"/>
              </a:spcBef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Detecting it effectively requires connecting entities, users, devices, and merchants, and applying adaptive rules that evolve with fraud behavior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3">
            <a:extLst>
              <a:ext uri="{FF2B5EF4-FFF2-40B4-BE49-F238E27FC236}">
                <a16:creationId xmlns:a16="http://schemas.microsoft.com/office/drawing/2014/main" id="{AA93A879-B1D8-6DC6-2BAF-B28D33310202}"/>
              </a:ext>
            </a:extLst>
          </p:cNvPr>
          <p:cNvSpPr/>
          <p:nvPr/>
        </p:nvSpPr>
        <p:spPr>
          <a:xfrm>
            <a:off x="5538952" y="1418897"/>
            <a:ext cx="6147080" cy="134462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just"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Fraud prevention is both a technical and a business imperative. By combining data‑driven insights, layered rules, and adaptive models, Cloudwalk can protect merchants and enable trust at scale.</a:t>
            </a:r>
          </a:p>
        </p:txBody>
      </p:sp>
    </p:spTree>
    <p:extLst>
      <p:ext uri="{BB962C8B-B14F-4D97-AF65-F5344CB8AC3E}">
        <p14:creationId xmlns:p14="http://schemas.microsoft.com/office/powerpoint/2010/main" val="302646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9A667-98A9-BF2D-BFE9-2A12B1A7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Money Flow and Information Flow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B968-E712-B9C3-9B74-0092CC389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Information moves first (authorization), money later (settlement).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Key Points</a:t>
            </a:r>
            <a:endParaRPr lang="en-US" sz="1800" dirty="0"/>
          </a:p>
          <a:p>
            <a:pPr lvl="1"/>
            <a:r>
              <a:rPr lang="en-US" sz="1800" b="1" dirty="0"/>
              <a:t>Authorization:</a:t>
            </a:r>
            <a:r>
              <a:rPr lang="en-US" sz="1800" dirty="0"/>
              <a:t> Customer pays → Payment Gateway → Acquirer → Network → Issuer.</a:t>
            </a:r>
          </a:p>
          <a:p>
            <a:pPr lvl="1"/>
            <a:r>
              <a:rPr lang="en-US" sz="1800" b="1" dirty="0"/>
              <a:t>Issuer approves/declines</a:t>
            </a:r>
            <a:r>
              <a:rPr lang="en-US" sz="1800" dirty="0"/>
              <a:t> → response travels back.</a:t>
            </a:r>
          </a:p>
          <a:p>
            <a:pPr lvl="1"/>
            <a:r>
              <a:rPr lang="en-US" sz="1800" b="1" dirty="0"/>
              <a:t>Settlement:</a:t>
            </a:r>
            <a:r>
              <a:rPr lang="en-US" sz="1800" dirty="0"/>
              <a:t> Issuer transfers funds → Network → Acquirer → Merchant.</a:t>
            </a:r>
          </a:p>
          <a:p>
            <a:pPr lvl="1"/>
            <a:r>
              <a:rPr lang="en-US" sz="1800" b="1" dirty="0"/>
              <a:t>Timing:</a:t>
            </a:r>
            <a:r>
              <a:rPr lang="en-US" sz="1800" dirty="0"/>
              <a:t> Authorization = data; Settlement = funds.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Top arrow </a:t>
            </a:r>
            <a:r>
              <a:rPr lang="en-US" sz="1800" dirty="0"/>
              <a:t>= Information flow (bidirectional)</a:t>
            </a:r>
          </a:p>
          <a:p>
            <a:pPr marL="0" indent="0">
              <a:buNone/>
            </a:pPr>
            <a:r>
              <a:rPr lang="en-US" sz="1800" b="1" dirty="0"/>
              <a:t>Bottom arrow </a:t>
            </a:r>
            <a:r>
              <a:rPr lang="en-US" sz="1800" dirty="0"/>
              <a:t>= Money flow (post-settlement)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616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BC3A1D-BAC2-E3C6-A9F4-5506416E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Main Players and Their Roles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0864EB7-F3AF-DE92-72FF-0FE3C8345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89431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49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DF1D2-70AB-0CD0-34F7-F757D56D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dirty="0"/>
              <a:t>Acquirer, Sub-Acquirer &amp; Payment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3604-0AA8-8533-6EE5-548CB210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8" y="2357888"/>
            <a:ext cx="4584931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The difference lies in </a:t>
            </a:r>
            <a:r>
              <a:rPr lang="en-US" sz="1800" b="1" dirty="0"/>
              <a:t>license ownership</a:t>
            </a:r>
            <a:r>
              <a:rPr lang="en-US" sz="1800" dirty="0"/>
              <a:t>, </a:t>
            </a:r>
            <a:r>
              <a:rPr lang="en-US" sz="1800" b="1" dirty="0"/>
              <a:t>risk bearing</a:t>
            </a:r>
            <a:r>
              <a:rPr lang="en-US" sz="1800" dirty="0"/>
              <a:t>, and </a:t>
            </a:r>
            <a:r>
              <a:rPr lang="en-US" sz="1800" b="1" dirty="0"/>
              <a:t>function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Key Points</a:t>
            </a:r>
            <a:endParaRPr lang="en-US" sz="1800" dirty="0"/>
          </a:p>
          <a:p>
            <a:pPr lvl="1"/>
            <a:r>
              <a:rPr lang="en-US" sz="1800" b="1" dirty="0"/>
              <a:t>Acquirer:</a:t>
            </a:r>
            <a:r>
              <a:rPr lang="en-US" sz="1800" dirty="0"/>
              <a:t> Licensed financial entity; connects directly to card networks.</a:t>
            </a:r>
          </a:p>
          <a:p>
            <a:pPr lvl="1"/>
            <a:r>
              <a:rPr lang="en-US" sz="1800" b="1" dirty="0"/>
              <a:t>Sub-Acquirer (Aggregator):</a:t>
            </a:r>
            <a:r>
              <a:rPr lang="en-US" sz="1800" dirty="0"/>
              <a:t> Works under an acquirer; holds merchant risk.</a:t>
            </a:r>
          </a:p>
          <a:p>
            <a:pPr lvl="1"/>
            <a:r>
              <a:rPr lang="en-US" sz="1800" b="1" dirty="0"/>
              <a:t>Gateway:</a:t>
            </a:r>
            <a:r>
              <a:rPr lang="en-US" sz="1800" dirty="0"/>
              <a:t> Only transmits transaction data.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530AA-CF3E-AF73-96A9-BDBEC66BE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34399"/>
              </p:ext>
            </p:extLst>
          </p:nvPr>
        </p:nvGraphicFramePr>
        <p:xfrm>
          <a:off x="736122" y="2630244"/>
          <a:ext cx="5804956" cy="3230785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268439">
                  <a:extLst>
                    <a:ext uri="{9D8B030D-6E8A-4147-A177-3AD203B41FA5}">
                      <a16:colId xmlns:a16="http://schemas.microsoft.com/office/drawing/2014/main" val="375904627"/>
                    </a:ext>
                  </a:extLst>
                </a:gridCol>
                <a:gridCol w="1476769">
                  <a:extLst>
                    <a:ext uri="{9D8B030D-6E8A-4147-A177-3AD203B41FA5}">
                      <a16:colId xmlns:a16="http://schemas.microsoft.com/office/drawing/2014/main" val="533168747"/>
                    </a:ext>
                  </a:extLst>
                </a:gridCol>
                <a:gridCol w="1729661">
                  <a:extLst>
                    <a:ext uri="{9D8B030D-6E8A-4147-A177-3AD203B41FA5}">
                      <a16:colId xmlns:a16="http://schemas.microsoft.com/office/drawing/2014/main" val="1724620720"/>
                    </a:ext>
                  </a:extLst>
                </a:gridCol>
                <a:gridCol w="1330087">
                  <a:extLst>
                    <a:ext uri="{9D8B030D-6E8A-4147-A177-3AD203B41FA5}">
                      <a16:colId xmlns:a16="http://schemas.microsoft.com/office/drawing/2014/main" val="2614006131"/>
                    </a:ext>
                  </a:extLst>
                </a:gridCol>
              </a:tblGrid>
              <a:tr h="5381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Acquirer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Sub-Acquirer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Gateway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3273"/>
                  </a:ext>
                </a:extLst>
              </a:tr>
              <a:tr h="808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License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(under acquirer)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224560"/>
                  </a:ext>
                </a:extLst>
              </a:tr>
              <a:tr h="808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Handles money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 (via acquirer)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85765"/>
                  </a:ext>
                </a:extLst>
              </a:tr>
              <a:tr h="5381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608869"/>
                  </a:ext>
                </a:extLst>
              </a:tr>
              <a:tr h="5381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Settlement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Aggregation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Routing</a:t>
                      </a:r>
                    </a:p>
                  </a:txBody>
                  <a:tcPr marL="149570" marR="115054" marT="115054" marB="11505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8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72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1A16-83E2-C488-DDBA-394FE80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the Flow Changes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E3B244-FDDE-538D-347F-65503E793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189728"/>
              </p:ext>
            </p:extLst>
          </p:nvPr>
        </p:nvGraphicFramePr>
        <p:xfrm>
          <a:off x="838200" y="15208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34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3359</Words>
  <Application>Microsoft Office PowerPoint</Application>
  <PresentationFormat>Widescreen</PresentationFormat>
  <Paragraphs>370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Calibri</vt:lpstr>
      <vt:lpstr>Calibri Light</vt:lpstr>
      <vt:lpstr>Courier New</vt:lpstr>
      <vt:lpstr>Google Sans Text</vt:lpstr>
      <vt:lpstr>Wingdings</vt:lpstr>
      <vt:lpstr>Office Theme</vt:lpstr>
      <vt:lpstr>Fraud Analysis &amp; Anti‑Fraud Design </vt:lpstr>
      <vt:lpstr>PowerPoint Presentation</vt:lpstr>
      <vt:lpstr>Understanding the Industry</vt:lpstr>
      <vt:lpstr>PowerPoint Presentation</vt:lpstr>
      <vt:lpstr>Acquiring Market: Overview and Context</vt:lpstr>
      <vt:lpstr>Money Flow and Information Flow</vt:lpstr>
      <vt:lpstr>Main Players and Their Roles</vt:lpstr>
      <vt:lpstr>Acquirer, Sub-Acquirer &amp; Payment Gateway</vt:lpstr>
      <vt:lpstr>How the Flow Changes</vt:lpstr>
      <vt:lpstr>Chargebacks vs. Cancellations</vt:lpstr>
      <vt:lpstr>PowerPoint Presentation</vt:lpstr>
      <vt:lpstr>Chargeback Lifecycle</vt:lpstr>
      <vt:lpstr>Chargebacks and Fraud Connection</vt:lpstr>
      <vt:lpstr>Key Takeaways: The Logic of the System</vt:lpstr>
      <vt:lpstr>Analyzing the Data</vt:lpstr>
      <vt:lpstr>Set the Stage: Business Understanding</vt:lpstr>
      <vt:lpstr>PowerPoint Presentation</vt:lpstr>
      <vt:lpstr>Descriptive Observation </vt:lpstr>
      <vt:lpstr>Behavioral Analysis</vt:lpstr>
      <vt:lpstr>Grouped &amp; Behavioral Analysis</vt:lpstr>
      <vt:lpstr>Suspicious Users</vt:lpstr>
      <vt:lpstr>PowerPoint Presentation</vt:lpstr>
      <vt:lpstr>PowerPoint Presentation</vt:lpstr>
      <vt:lpstr>Suspicious Devices</vt:lpstr>
      <vt:lpstr>PowerPoint Presentation</vt:lpstr>
      <vt:lpstr>Suspicious Merchants</vt:lpstr>
      <vt:lpstr>PowerPoint Presentation</vt:lpstr>
      <vt:lpstr>PowerPoint Presentation</vt:lpstr>
      <vt:lpstr>PowerPoint Presentation</vt:lpstr>
      <vt:lpstr>Summary of Behavioral Analysis</vt:lpstr>
      <vt:lpstr>Identifying overall suspicious patterns across the dataset </vt:lpstr>
      <vt:lpstr>High-Value Fraud Concentration; Suspicious User Behavior</vt:lpstr>
      <vt:lpstr>Top High-Value Fraudsters; Confirmed Loss Concentration</vt:lpstr>
      <vt:lpstr>Velocity Fraud Detection; Rapid Transaction Bursts</vt:lpstr>
      <vt:lpstr>Card Reuse and Cross; Merchant Fraud Linkages</vt:lpstr>
      <vt:lpstr>Going Beyond  the Spreadsheet Data</vt:lpstr>
      <vt:lpstr>Additional Data Enrichment</vt:lpstr>
      <vt:lpstr>Dashboard &amp; Model Insights </vt:lpstr>
      <vt:lpstr>PowerPoint Presentation</vt:lpstr>
      <vt:lpstr>PowerPoint Presentation</vt:lpstr>
      <vt:lpstr>PowerPoint Presentation</vt:lpstr>
      <vt:lpstr>PowerPoint Presentation</vt:lpstr>
      <vt:lpstr> Implementation of the Solution </vt:lpstr>
      <vt:lpstr>“Operational Dimensions” VS. “Fraud Rules”</vt:lpstr>
      <vt:lpstr>PowerPoint Presentation</vt:lpstr>
      <vt:lpstr>PowerPoint Presentation</vt:lpstr>
      <vt:lpstr>Real-Time Anti-Fraud API: FastAPI /antifraud Endpoint</vt:lpstr>
      <vt:lpstr>Fraud Detection Model: Score-Based Logistic Approach </vt:lpstr>
      <vt:lpstr>PowerPoint Presentation</vt:lpstr>
      <vt:lpstr>Final thought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Ronak Mehrabi</dc:creator>
  <cp:lastModifiedBy>Ronak Mehrabi</cp:lastModifiedBy>
  <cp:revision>29</cp:revision>
  <dcterms:created xsi:type="dcterms:W3CDTF">2025-10-15T11:17:10Z</dcterms:created>
  <dcterms:modified xsi:type="dcterms:W3CDTF">2025-10-16T01:59:04Z</dcterms:modified>
</cp:coreProperties>
</file>